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jpeg" ContentType="image/jpeg"/>
  <Override PartName="/ppt/notesSlides/notesSlide5.xml" ContentType="application/vnd.openxmlformats-officedocument.presentationml.notesSlide+xml"/>
  <Override PartName="/ppt/media/image2.jpeg" ContentType="image/jpeg"/>
  <Override PartName="/ppt/notesSlides/notesSlide6.xml" ContentType="application/vnd.openxmlformats-officedocument.presentationml.notesSlide+xml"/>
  <Override PartName="/ppt/media/image3.jpeg" ContentType="image/jpeg"/>
  <Override PartName="/ppt/notesSlides/notesSlide7.xml" ContentType="application/vnd.openxmlformats-officedocument.presentationml.notesSlide+xml"/>
  <Override PartName="/ppt/media/image4.jpeg" ContentType="image/jpeg"/>
  <Override PartName="/ppt/notesSlides/notesSlide8.xml" ContentType="application/vnd.openxmlformats-officedocument.presentationml.notesSlide+xml"/>
  <Override PartName="/ppt/media/image5.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6.jpeg" ContentType="image/jpeg"/>
  <Override PartName="/ppt/media/image7.jpeg" ContentType="image/jpeg"/>
  <Override PartName="/ppt/notesSlides/notesSlide12.xml" ContentType="application/vnd.openxmlformats-officedocument.presentationml.notesSlide+xml"/>
  <Override PartName="/ppt/media/image8.jpeg" ContentType="image/jpeg"/>
  <Override PartName="/ppt/notesSlides/notesSlide13.xml" ContentType="application/vnd.openxmlformats-officedocument.presentationml.notesSlide+xml"/>
  <Override PartName="/ppt/media/image9.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0.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1.jpeg" ContentType="image/jpeg"/>
  <Override PartName="/ppt/media/image12.jpe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13.jpeg" ContentType="image/jpeg"/>
  <Override PartName="/ppt/notesSlides/notesSlide21.xml" ContentType="application/vnd.openxmlformats-officedocument.presentationml.notesSlide+xml"/>
  <Override PartName="/ppt/media/image14.jpe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15.jpe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16.jpeg" ContentType="image/jpeg"/>
  <Override PartName="/ppt/notesSlides/notesSlide31.xml" ContentType="application/vnd.openxmlformats-officedocument.presentationml.notesSlide+xml"/>
  <Override PartName="/ppt/media/image17.jpeg" ContentType="image/jpeg"/>
  <Override PartName="/ppt/notesSlides/notesSlide32.xml" ContentType="application/vnd.openxmlformats-officedocument.presentationml.notesSlide+xml"/>
  <Override PartName="/ppt/media/image18.jpe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19.jpeg" ContentType="image/jpeg"/>
  <Override PartName="/ppt/notesSlides/notesSlide35.xml" ContentType="application/vnd.openxmlformats-officedocument.presentationml.notesSlide+xml"/>
  <Override PartName="/ppt/media/image20.jpe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21.jpeg" ContentType="image/jpeg"/>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22.jpeg" ContentType="image/jpeg"/>
  <Override PartName="/ppt/notesSlides/notesSlide40.xml" ContentType="application/vnd.openxmlformats-officedocument.presentationml.notesSlide+xml"/>
  <Override PartName="/ppt/media/image23.jpeg" ContentType="image/jpeg"/>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24.jpeg" ContentType="image/jpeg"/>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25.jpeg" ContentType="image/jpeg"/>
  <Override PartName="/ppt/media/image2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9" name="Shape 159"/>
          <p:cNvSpPr/>
          <p:nvPr>
            <p:ph type="sldImg"/>
          </p:nvPr>
        </p:nvSpPr>
        <p:spPr>
          <a:xfrm>
            <a:off x="1143000" y="685800"/>
            <a:ext cx="4572000" cy="3429000"/>
          </a:xfrm>
          <a:prstGeom prst="rect">
            <a:avLst/>
          </a:prstGeom>
        </p:spPr>
        <p:txBody>
          <a:bodyPr/>
          <a:lstStyle/>
          <a:p>
            <a:pPr/>
          </a:p>
        </p:txBody>
      </p:sp>
      <p:sp>
        <p:nvSpPr>
          <p:cNvPr id="160" name="Shape 16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r>
              <a:t>Every year I keep making changes even though I think I won’t!!</a:t>
            </a:r>
          </a:p>
          <a:p>
            <a:pPr/>
          </a:p>
          <a:p>
            <a:pPr/>
            <a:r>
              <a:t>Timing etc, could be worth comparing slides from previous years. Hopefully getting better, but you be the judge!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r>
              <a:t>(see next slide)</a:t>
            </a:r>
          </a:p>
          <a:p>
            <a:pPr/>
          </a:p>
          <a:p>
            <a:pPr/>
            <a:r>
              <a:t>Conditions (oxford handbook of nutrition &amp; dietetics):</a:t>
            </a:r>
          </a:p>
          <a:p>
            <a:pPr marL="228600" indent="-228600">
              <a:buSzPct val="100000"/>
              <a:buChar char="•"/>
            </a:pPr>
            <a:r>
              <a:t>post absorptive state (12 hours); also includes simulates such as caffeine and smoking</a:t>
            </a:r>
          </a:p>
          <a:p>
            <a:pPr marL="228600" indent="-228600">
              <a:buSzPct val="100000"/>
              <a:buChar char="•"/>
            </a:pPr>
            <a:r>
              <a:t>thermoneutral zone (20-25 degrees, comfortably warm)</a:t>
            </a:r>
          </a:p>
          <a:p>
            <a:pPr marL="228600" indent="-228600">
              <a:buSzPct val="100000"/>
              <a:buChar char="•"/>
            </a:pPr>
            <a:r>
              <a:t>supine</a:t>
            </a:r>
          </a:p>
          <a:p>
            <a:pPr marL="228600" indent="-228600">
              <a:buSzPct val="100000"/>
              <a:buChar char="•"/>
            </a:pPr>
            <a:r>
              <a:t>awake but in a state of complete physical and mental relaxation (with no caffeine!?!)</a:t>
            </a:r>
          </a:p>
          <a:p>
            <a:pPr marL="228600" indent="-228600">
              <a:buSzPct val="100000"/>
              <a:buChar char="•"/>
            </a:pPr>
            <a:r>
              <a:t>no heavy physical activity the day before</a:t>
            </a:r>
          </a:p>
          <a:p>
            <a:pPr marL="228600" indent="-228600">
              <a:buSzPct val="100000"/>
              <a:buChar char="•"/>
            </a:pPr>
            <a:r>
              <a:t>non-pregnant, phase of menstrual cycle etc</a:t>
            </a:r>
          </a:p>
          <a:p>
            <a:pPr/>
          </a:p>
          <a:p>
            <a:pPr/>
            <a:r>
              <a:t>These conditions mean that no energy is being consumed in external work or storing food. So all energy consumption is converted to heat.</a:t>
            </a:r>
          </a:p>
          <a:p>
            <a:pPr/>
          </a:p>
          <a:p>
            <a:pPr/>
            <a:r>
              <a:t>Sleeping generally 5-10% lower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r>
              <a:t>Conditions (oxford handbook of nutrition &amp; dietetics):</a:t>
            </a:r>
          </a:p>
          <a:p>
            <a:pPr marL="228600" indent="-228600">
              <a:buSzPct val="100000"/>
              <a:buChar char="•"/>
            </a:pPr>
            <a:r>
              <a:t>post absorptive state (12 hours); also includes simulates such as caffeine and smoking</a:t>
            </a:r>
          </a:p>
          <a:p>
            <a:pPr marL="228600" indent="-228600">
              <a:buSzPct val="100000"/>
              <a:buChar char="•"/>
            </a:pPr>
            <a:r>
              <a:t>thermoneutral zone (20-25 degrees, comfortably warm)</a:t>
            </a:r>
          </a:p>
          <a:p>
            <a:pPr marL="228600" indent="-228600">
              <a:buSzPct val="100000"/>
              <a:buChar char="•"/>
            </a:pPr>
            <a:r>
              <a:t>supine</a:t>
            </a:r>
          </a:p>
          <a:p>
            <a:pPr marL="228600" indent="-228600">
              <a:buSzPct val="100000"/>
              <a:buChar char="•"/>
            </a:pPr>
            <a:r>
              <a:t>awake but in a state of complete physical and mental relaxation (with no caffeine!?!)</a:t>
            </a:r>
          </a:p>
          <a:p>
            <a:pPr marL="228600" indent="-228600">
              <a:buSzPct val="100000"/>
              <a:buChar char="•"/>
            </a:pPr>
            <a:r>
              <a:t>no heavy physical activity the day before</a:t>
            </a:r>
          </a:p>
          <a:p>
            <a:pPr marL="228600" indent="-228600">
              <a:buSzPct val="100000"/>
              <a:buChar char="•"/>
            </a:pPr>
            <a:r>
              <a:t>non-pregnant, phase of menstrual cycle etc</a:t>
            </a:r>
          </a:p>
          <a:p>
            <a:pPr/>
          </a:p>
          <a:p>
            <a:pPr/>
            <a:r>
              <a:t>These conditions mean that no energy is being consumed in external work or storing food. So all energy consumption is converted to heat.</a:t>
            </a:r>
          </a:p>
          <a:p>
            <a:pPr/>
          </a:p>
          <a:p>
            <a:pPr/>
            <a:r>
              <a:t>Sleeping generally 5-10% lower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p>
            <a:pPr/>
            <a:r>
              <a:t>Emotional state: probably more agitation and sympathetic outflow if “emotional”. CMRO2 probably constant.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Indirect calorimetry</a:t>
            </a:r>
          </a:p>
          <a:p>
            <a:pPr/>
          </a:p>
          <a:p>
            <a:pPr/>
            <a:r>
              <a:t>How does it work</a:t>
            </a:r>
          </a:p>
          <a:p>
            <a:pPr/>
          </a:p>
          <a:p>
            <a:pPr/>
            <a:r>
              <a:t>Energy production can also be calculated by measuring the products of the energy-producing biologic oxidations; that is, CO2, H2O, and the end products of protein catabolism produced, but this is difficult. However, O2 is not stored, and except when an O2 debt is being incurred, the amount of O2 consumption per unit of time is proportionate to the energy liberated by metabolism. Consequently, measurement of O2 consumption (indirect calorimetry) is used to determine the metabolic rate.</a:t>
            </a:r>
          </a:p>
          <a:p>
            <a:pPr/>
          </a:p>
          <a:p>
            <a:pPr/>
            <a:r>
              <a:t>Multiply 4.82 kcal/L of O2 consumed. (1 calorie = 4.184 Joules)</a:t>
            </a:r>
          </a:p>
          <a:p>
            <a:pPr/>
          </a:p>
          <a:p>
            <a:pPr/>
            <a:r>
              <a:t>BMR: man of average size is about 2000 kcal/day. Correlates well with body surface area, but not exactly.</a:t>
            </a:r>
          </a:p>
          <a:p>
            <a:pPr/>
          </a:p>
          <a:p>
            <a:pPr/>
            <a:r>
              <a:t>BMR = 3.52 x weight to the power of 0.75</a:t>
            </a:r>
          </a:p>
          <a:p>
            <a:pPr/>
          </a:p>
          <a:p>
            <a:pPr/>
            <a:r>
              <a:t>Energy expenditure per time which is watts (power): joule/second; J/(h.kg)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p>
            <a:pPr/>
            <a:r>
              <a:t>TNZ vs DMZ</a:t>
            </a:r>
          </a:p>
          <a:p>
            <a:pPr/>
          </a:p>
          <a:p>
            <a:pPr/>
            <a:r>
              <a:t>Not sure where in syllabus, so thought i’d mention it here.</a:t>
            </a:r>
          </a:p>
          <a:p>
            <a:pPr/>
            <a:r>
              <a:t>range of ambient temperatures in which the individual maintains body temperature with minimal oxygen consumption</a:t>
            </a:r>
          </a:p>
          <a:p>
            <a:pPr/>
          </a:p>
          <a:p>
            <a:pPr/>
            <a:r>
              <a:t>The thermoneutral zone is defined as the range of ambient temperatures where the body can maintain its core temperature solely through regulating dry heat loss, i.e., skin blood flow. (ie no sweating, no shivering, no change from RMR)</a:t>
            </a:r>
          </a:p>
          <a:p>
            <a:pPr/>
          </a:p>
          <a:p>
            <a:pPr/>
            <a:r>
              <a:t>Online SAQ</a:t>
            </a: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What uses oxygen on either side of the TNZ?</a:t>
            </a:r>
          </a:p>
          <a:p>
            <a:pPr/>
          </a:p>
          <a:p>
            <a:pPr/>
            <a:r>
              <a:t>What happens if ambient temperature above body temperature?</a:t>
            </a:r>
          </a:p>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Steady state of the volume of CO2 produced to the volume of O2 consumed per unit time.</a:t>
            </a:r>
          </a:p>
          <a:p>
            <a:pPr/>
          </a:p>
          <a:p>
            <a:pPr/>
            <a:r>
              <a:t>Respiratory exchange ratio (R): ratio of CO2 to O2 at any time whether or not equilibrium has been reached. eg exercise, acidosis, alkalosis etc range from 2.00 down to 0.</a:t>
            </a:r>
          </a:p>
          <a:p>
            <a:pPr/>
          </a:p>
          <a:p>
            <a:pPr/>
            <a:r>
              <a:t>RQ for CHOs: 1.00</a:t>
            </a:r>
          </a:p>
          <a:p>
            <a:pPr/>
            <a:r>
              <a:t>RQ for fat: ~0.7</a:t>
            </a:r>
          </a:p>
          <a:p>
            <a:pPr/>
            <a:r>
              <a:t>RQ for Proteins 0.8</a:t>
            </a:r>
          </a:p>
          <a:p>
            <a:pPr/>
            <a:r>
              <a:t>Mixed diet ~0.8</a:t>
            </a:r>
          </a:p>
          <a:p>
            <a:pPr/>
            <a:r>
              <a:t>Affected by energy balance and insulin (inc sensitivity)</a:t>
            </a:r>
          </a:p>
          <a:p>
            <a:pPr/>
          </a:p>
          <a:p>
            <a:pPr/>
            <a:r>
              <a:t>RQ of brain: ~0.97-0.99</a:t>
            </a:r>
          </a:p>
          <a:p>
            <a:pPr/>
            <a:r>
              <a:t>RQ of the stomach: negative as it takes up more CO2 from arteries than it puts into vein. Not really at equilibrium then, so actually R rather than RQ</a:t>
            </a:r>
          </a:p>
          <a:p>
            <a:pPr/>
          </a:p>
          <a:p>
            <a:pPr/>
            <a:r>
              <a:t>https://icuadelaide.com.au/files/primary/physiology/gastrointestinal.pdf</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Respiratory exchange ratio (R): ratio of CO2 to O2 at any time whether or not equilibrium has been reached. eg exercise, acidosis, alkalosis etc range from 2.00 down to 0.</a:t>
            </a:r>
          </a:p>
          <a:p>
            <a:pPr/>
          </a:p>
          <a:p>
            <a:pPr/>
            <a:r>
              <a:t>RQ for CHOs: 1.00</a:t>
            </a:r>
          </a:p>
          <a:p>
            <a:pPr/>
            <a:r>
              <a:t>RQ for fat: ~0.7</a:t>
            </a:r>
          </a:p>
          <a:p>
            <a:pPr/>
            <a:r>
              <a:t>RQ for Proteins 0.8</a:t>
            </a:r>
          </a:p>
          <a:p>
            <a:pPr/>
            <a:r>
              <a:t>Mixed diet ~0.8</a:t>
            </a:r>
          </a:p>
          <a:p>
            <a:pPr/>
            <a:r>
              <a:t>Affected by energy balance and insulin (inc sensitivity)</a:t>
            </a:r>
          </a:p>
          <a:p>
            <a:pPr/>
          </a:p>
          <a:p>
            <a:pPr/>
            <a:r>
              <a:t>RQ of brain: ~0.97-0.99</a:t>
            </a:r>
          </a:p>
          <a:p>
            <a:pPr/>
            <a:r>
              <a:t>RQ of the stomach: negative as it takes up more CO2 from arteries than it puts into vein. Not really at equilibrium then, so actually R rather than RQ</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Obligatory energy expenditure that occurs during its assimilation into the body</a:t>
            </a:r>
          </a:p>
          <a:p>
            <a:pPr/>
            <a:r>
              <a:t>Protein has high SDA, CHOs &amp; fats low.</a:t>
            </a:r>
          </a:p>
          <a:p>
            <a:pPr/>
          </a:p>
          <a:p>
            <a:pPr/>
            <a:r>
              <a:t>“Dietary Induced Thermogenesis”</a:t>
            </a:r>
          </a:p>
          <a:p>
            <a:pPr/>
            <a:r>
              <a:t>“Thermal Effect of Food”</a:t>
            </a:r>
          </a:p>
          <a:p>
            <a:pPr/>
          </a:p>
          <a:p>
            <a:pPr/>
            <a:r>
              <a:t>SDA ~8%</a:t>
            </a:r>
          </a:p>
          <a:p>
            <a:pPr/>
          </a:p>
          <a:p>
            <a:pPr/>
            <a:r>
              <a:t>Coffee-stimulant effect, increasing BMR. Orange mocha frappocino</a:t>
            </a:r>
          </a:p>
          <a:p>
            <a:pPr/>
            <a:r>
              <a:t>Cold water: 37kcal if you eat 1kg ice (155kJ); 1g of cadbury’s dairy milk contain 225kJ</a:t>
            </a:r>
          </a:p>
          <a:p>
            <a:pPr/>
            <a:r>
              <a:t>Chewing gum?</a:t>
            </a:r>
          </a:p>
          <a:p>
            <a:pPr/>
          </a:p>
          <a:p>
            <a:pPr/>
            <a:r>
              <a:t>Black coffee, especially cold drip!! Caffeine stimulant</a:t>
            </a:r>
          </a:p>
          <a:p>
            <a:pPr/>
          </a:p>
          <a:p>
            <a:pPr/>
            <a:r>
              <a:t>Homework. Question at the end of the my physiology viva, I think on liver physiology. Diet in COPD? RQ and SDA etc etc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r>
              <a:t>Which are you aware of?</a:t>
            </a:r>
          </a:p>
          <a:p>
            <a:pPr/>
            <a:r>
              <a:t>Glycolysis</a:t>
            </a:r>
          </a:p>
          <a:p>
            <a:pPr/>
            <a:r>
              <a:t>Citric Acid Cycle</a:t>
            </a:r>
          </a:p>
          <a:p>
            <a:pPr/>
            <a:r>
              <a:t>Oxidative phosphorylation</a:t>
            </a:r>
          </a:p>
          <a:p>
            <a:pPr/>
            <a:r>
              <a:t>beta-oxidation</a:t>
            </a:r>
          </a:p>
          <a:p>
            <a:pPr/>
            <a:r>
              <a:t>Lactate-Cori cycle</a:t>
            </a:r>
          </a:p>
          <a:p>
            <a:pPr/>
            <a:r>
              <a:t>gluconeogenesis</a:t>
            </a:r>
          </a:p>
          <a:p>
            <a:pPr/>
            <a:r>
              <a:t>ketosis</a:t>
            </a:r>
          </a:p>
          <a:p>
            <a:pPr/>
            <a:r>
              <a:t>Rappoport leubring shunt.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So, again, the learning objectives from the previous Primary syllabus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r>
              <a:t>What’s this?</a:t>
            </a:r>
          </a:p>
          <a:p>
            <a:pPr/>
          </a:p>
          <a:p>
            <a:pPr/>
            <a:r>
              <a:t>Acetyl moiety in the left end, the rest is Coenzyme A, or better known as CoA. This is acetyl CoA.</a:t>
            </a:r>
          </a:p>
          <a:p>
            <a:pPr/>
          </a:p>
          <a:p>
            <a:pPr/>
            <a:r>
              <a:t>Very important molecule…will come back to this later.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r>
              <a:t>Most reactions reversible, but not all. See the red unidirectional arrows.</a:t>
            </a:r>
          </a:p>
          <a:p>
            <a:pPr/>
          </a:p>
          <a:p>
            <a:pPr/>
            <a:r>
              <a:t>6 carbon glucose broken into 2 x 3 carbon</a:t>
            </a:r>
          </a:p>
          <a:p>
            <a:pPr/>
          </a:p>
          <a:p>
            <a:pPr/>
            <a:r>
              <a:t>Net output: 2 ATP &amp; 2 NADH</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a:lnSpc>
                <a:spcPct val="100000"/>
              </a:lnSpc>
              <a:defRPr sz="2000"/>
            </a:pPr>
            <a:r>
              <a:t>What do you notice about it?</a:t>
            </a:r>
          </a:p>
          <a:p>
            <a:pPr>
              <a:lnSpc>
                <a:spcPct val="100000"/>
              </a:lnSpc>
              <a:defRPr sz="2000"/>
            </a:pPr>
          </a:p>
          <a:p>
            <a:pPr>
              <a:lnSpc>
                <a:spcPct val="100000"/>
              </a:lnSpc>
              <a:defRPr sz="2000"/>
            </a:pPr>
            <a:r>
              <a:t>Uses ATP. Why waste? ATP</a:t>
            </a:r>
          </a:p>
          <a:p>
            <a:pPr>
              <a:lnSpc>
                <a:spcPct val="100000"/>
              </a:lnSpc>
              <a:defRPr sz="2000"/>
            </a:pPr>
          </a:p>
          <a:p>
            <a:pPr>
              <a:lnSpc>
                <a:spcPct val="100000"/>
              </a:lnSpc>
              <a:defRPr sz="2000"/>
            </a:pPr>
            <a:r>
              <a:t>2,3-DPG</a:t>
            </a:r>
          </a:p>
          <a:p>
            <a:pPr>
              <a:lnSpc>
                <a:spcPct val="100000"/>
              </a:lnSpc>
              <a:defRPr sz="2000"/>
            </a:pPr>
          </a:p>
          <a:p>
            <a:pPr>
              <a:lnSpc>
                <a:spcPct val="100000"/>
              </a:lnSpc>
              <a:defRPr sz="2000"/>
            </a:pPr>
            <a:r>
              <a:t>Only present in RBC’s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Not quite glycolysis in reverse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p>
            <a:pPr/>
            <a:r>
              <a:t>1st step from before-hexokinase traps glucose in cell. Need a different enzyme to release it.</a:t>
            </a:r>
          </a:p>
          <a:p>
            <a:pPr/>
          </a:p>
          <a:p>
            <a:pPr/>
            <a:r>
              <a:t>https://teachmephysiology.com/basics/atp-production/gluconeogenesis/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p>
            <a:pPr/>
            <a:r>
              <a:t>Most reactions reversible, but not all. See the red unidirectional arrows.</a:t>
            </a:r>
          </a:p>
          <a:p>
            <a:pPr/>
          </a:p>
          <a:p>
            <a:pPr/>
            <a:r>
              <a:t>Take note of the first reaction-what’s it’s significance? Will come back to it later? Phosphorylation traps glucose in the cell</a:t>
            </a:r>
          </a:p>
          <a:p>
            <a:pPr/>
          </a:p>
          <a:p>
            <a:pPr/>
            <a:r>
              <a:t>6 carbon glucose broken into 2 x 3 carbon</a:t>
            </a:r>
          </a:p>
          <a:p>
            <a:pPr/>
          </a:p>
          <a:p>
            <a:pPr/>
            <a:r>
              <a:t>Net output: 2 ATP &amp; 2 NADH</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r>
              <a:t>Some discussion about the exact output. Main thing to remember that for each molecule of glucose that enters glycolysis there are two turns of the Krebs cycle.</a:t>
            </a:r>
          </a:p>
          <a:p>
            <a:pPr/>
          </a:p>
          <a:p>
            <a:pPr/>
            <a:r>
              <a:t>Overall, one turn of the citric acid cycle releases two carbon dioxide molecules and produces three NADH, one FADH2, and one ATP or </a:t>
            </a:r>
          </a:p>
          <a:p>
            <a:pPr/>
            <a:r>
              <a:t>GTP. Kahn academy.</a:t>
            </a:r>
          </a:p>
          <a:p>
            <a:pPr/>
          </a:p>
          <a:p>
            <a:pPr/>
          </a:p>
          <a:p>
            <a:pPr/>
            <a:r>
              <a:t>For each molecule of Glucose entering Krebs: 8xNADH, 2xFADH2, 2xGTP, 6xCO2</a:t>
            </a:r>
          </a:p>
          <a:p>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a:p>
        </p:txBody>
      </p:sp>
      <p:sp>
        <p:nvSpPr>
          <p:cNvPr id="278" name="Shape 278"/>
          <p:cNvSpPr/>
          <p:nvPr>
            <p:ph type="body" sz="quarter" idx="1"/>
          </p:nvPr>
        </p:nvSpPr>
        <p:spPr>
          <a:prstGeom prst="rect">
            <a:avLst/>
          </a:prstGeom>
        </p:spPr>
        <p:txBody>
          <a:bodyPr/>
          <a:lstStyle/>
          <a:p>
            <a:pPr/>
            <a:r>
              <a:t>Glucgenic AA</a:t>
            </a:r>
          </a:p>
          <a:p>
            <a:pPr/>
            <a:r>
              <a:t>There are also ketogenic AAs that get converted to Acetyl CoA. (leucine; lysine)</a:t>
            </a:r>
          </a:p>
          <a:p>
            <a:pPr/>
            <a:r>
              <a:t>Some are both</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lvl1pPr>
              <a:lnSpc>
                <a:spcPct val="100000"/>
              </a:lnSpc>
              <a:defRPr>
                <a:latin typeface="Calibri"/>
                <a:ea typeface="Calibri"/>
                <a:cs typeface="Calibri"/>
                <a:sym typeface="Calibri"/>
              </a:defRPr>
            </a:lvl1pPr>
          </a:lstStyle>
          <a:p>
            <a:pPr/>
            <a:r>
              <a:t>Beta oxidation-produces acetyl CoA.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p>
            <a:pPr>
              <a:lnSpc>
                <a:spcPct val="100000"/>
              </a:lnSpc>
              <a:defRPr>
                <a:latin typeface="Calibri"/>
                <a:ea typeface="Calibri"/>
                <a:cs typeface="Calibri"/>
                <a:sym typeface="Calibri"/>
              </a:defRPr>
            </a:pPr>
            <a:r>
              <a:t>Coupling of hydrogen ion gradient with generation of ATP. If you’re not using and regenerating ATP, it grinds to a halt, and the system backs up.</a:t>
            </a:r>
          </a:p>
          <a:p>
            <a:pPr>
              <a:lnSpc>
                <a:spcPct val="100000"/>
              </a:lnSpc>
              <a:defRPr>
                <a:latin typeface="Calibri"/>
                <a:ea typeface="Calibri"/>
                <a:cs typeface="Calibri"/>
                <a:sym typeface="Calibri"/>
              </a:defRPr>
            </a:pPr>
          </a:p>
          <a:p>
            <a:pPr>
              <a:lnSpc>
                <a:spcPct val="100000"/>
              </a:lnSpc>
              <a:defRPr>
                <a:latin typeface="Calibri"/>
                <a:ea typeface="Calibri"/>
                <a:cs typeface="Calibri"/>
                <a:sym typeface="Calibri"/>
              </a:defRPr>
            </a:pPr>
            <a:r>
              <a:t>(Unless it gets uncoupled.)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So, 1st up, Basal Metabolic Rate</a:t>
            </a:r>
          </a:p>
          <a:p>
            <a:pPr/>
          </a:p>
          <a:p>
            <a:pPr/>
            <a:r>
              <a:t>What do we mean by “metabolism” and “metabolic rate”?</a:t>
            </a:r>
          </a:p>
          <a:p>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p>
            <a:pPr/>
            <a:r>
              <a:t>What’s this image?</a:t>
            </a:r>
          </a:p>
          <a:p>
            <a:pPr/>
          </a:p>
          <a:p>
            <a:pPr/>
            <a:r>
              <a:t>PET Scan. I’ve had a few.</a:t>
            </a:r>
          </a:p>
          <a:p>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r>
              <a:t>Preparation instructions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r>
              <a:t>What do you think about this one? What does a PET Scan do? How does it work? </a:t>
            </a:r>
          </a:p>
          <a:p>
            <a:pPr/>
          </a:p>
          <a:p>
            <a:pPr/>
            <a:r>
              <a:t>Fludeoxyglucose (18F)</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hape 303"/>
          <p:cNvSpPr/>
          <p:nvPr>
            <p:ph type="sldImg"/>
          </p:nvPr>
        </p:nvSpPr>
        <p:spPr>
          <a:prstGeom prst="rect">
            <a:avLst/>
          </a:prstGeom>
        </p:spPr>
        <p:txBody>
          <a:bodyPr/>
          <a:lstStyle/>
          <a:p>
            <a:pPr/>
          </a:p>
        </p:txBody>
      </p:sp>
      <p:sp>
        <p:nvSpPr>
          <p:cNvPr id="304" name="Shape 304"/>
          <p:cNvSpPr/>
          <p:nvPr>
            <p:ph type="body" sz="quarter" idx="1"/>
          </p:nvPr>
        </p:nvSpPr>
        <p:spPr>
          <a:prstGeom prst="rect">
            <a:avLst/>
          </a:prstGeom>
        </p:spPr>
        <p:txBody>
          <a:bodyPr/>
          <a:lstStyle/>
          <a:p>
            <a:pPr/>
            <a:r>
              <a:t>OH group subsutited for Fluorine-18. 2-Deoxy-2-[18F]fluoroglucose</a:t>
            </a:r>
          </a:p>
          <a:p>
            <a:pPr/>
          </a:p>
          <a:p>
            <a:pPr/>
            <a:r>
              <a:t>Enters cell, gets phosphorylated so can’t exit, but can’t enter glycolysis and get further metabolised because pf that substitution.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r>
              <a:t>What’s going on here?</a:t>
            </a:r>
          </a:p>
          <a:p>
            <a:pPr/>
            <a:r>
              <a:t>Brown fat distribution</a:t>
            </a:r>
          </a:p>
          <a:p>
            <a:pPr/>
            <a:r>
              <a:t>Not just in babies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r>
              <a:t>Becomes active when cold.</a:t>
            </a:r>
          </a:p>
          <a:p>
            <a:pPr/>
          </a:p>
          <a:p>
            <a:pPr/>
            <a:r>
              <a:t>Diabetes Metab J 2013;37:22-29</a:t>
            </a:r>
          </a:p>
          <a:p>
            <a:pPr/>
            <a:r>
              <a:t>http://dx.doi.org/10.4093/dmj.2013.37.1.22</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r>
              <a:t>Thermoneutral</a:t>
            </a:r>
          </a:p>
          <a:p>
            <a:pPr/>
            <a:r>
              <a:t>16C for two hours</a:t>
            </a:r>
          </a:p>
          <a:p>
            <a:pPr/>
            <a:r>
              <a:t>cold acclimated (15–16 C, 6 h/day) for 10 consecutive days</a:t>
            </a:r>
          </a:p>
          <a:p>
            <a:pPr/>
          </a:p>
          <a:p>
            <a:pPr/>
          </a:p>
          <a:p>
            <a:pPr/>
            <a:r>
              <a:t>Fig. 2 18F-Fluorodeoxyglucose (FDG) PET-CT scan visualizing brown adipose tissue in adult humans under thermoneutral conditions after short-term cold exposure and after 10 days of cold acclimation. Brown adipose tissue (BAT) can be visualized by the use of an FDG PET-CT scan. To this end, the subjects (middle and right pane) are exposed to cold (16 C) for 2 h in order to activate BAT. After 1 h of cold induction, the radioactive tracer 18F-FDG is injected intravenously. 18F-FDG, a glucose analog, is taken up by organs which have a high glucose metabolism, especially the brain, heart, and BAT. After 2 h of cold induction, the uptake of 18F-FDG is visualized by means of a low-dose CT scan, immediately followed by a PET scan. The CT scan is used for localization of the uptake areas. The activity and volume of the BAT are quantified by autocontouring the areas of FDG uptake, by the use of a previously set threshold. The left pane shows FDG uptake after 2 h of exposure to thermoneutral temperature (22 C). The right pane shows FDG uptake after 2 h of cold exposure (16 C) in a subject that has been cold acclimated (15–16 C, 6 h/day) for 10 consecutive days</a:t>
            </a:r>
          </a:p>
          <a:p>
            <a:pPr/>
          </a:p>
          <a:p>
            <a:pPr/>
          </a:p>
          <a:p>
            <a:pPr/>
            <a:r>
              <a:t>1. Handb Exp Pharmacol. 2016;233:301-19. doi: 10.1007/164_2015_11.</a:t>
            </a:r>
          </a:p>
          <a:p>
            <a:pPr/>
          </a:p>
          <a:p>
            <a:pPr/>
            <a:r>
              <a:t>Brown Adipose Tissue: A Human Perspective.</a:t>
            </a:r>
          </a:p>
          <a:p>
            <a:pPr/>
          </a:p>
          <a:p>
            <a:pPr/>
            <a:r>
              <a:t>Boon MR(1), van Marken Lichtenbelt WD(2).</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hape 321"/>
          <p:cNvSpPr/>
          <p:nvPr>
            <p:ph type="sldImg"/>
          </p:nvPr>
        </p:nvSpPr>
        <p:spPr>
          <a:prstGeom prst="rect">
            <a:avLst/>
          </a:prstGeom>
        </p:spPr>
        <p:txBody>
          <a:bodyPr/>
          <a:lstStyle/>
          <a:p>
            <a:pPr/>
          </a:p>
        </p:txBody>
      </p:sp>
      <p:sp>
        <p:nvSpPr>
          <p:cNvPr id="322" name="Shape 322"/>
          <p:cNvSpPr/>
          <p:nvPr>
            <p:ph type="body" sz="quarter" idx="1"/>
          </p:nvPr>
        </p:nvSpPr>
        <p:spPr>
          <a:prstGeom prst="rect">
            <a:avLst/>
          </a:prstGeom>
        </p:spPr>
        <p:txBody>
          <a:bodyPr/>
          <a:lstStyle/>
          <a:p>
            <a:pPr/>
            <a:r>
              <a:t>Comes back to conditions for direct calorimetry</a:t>
            </a:r>
          </a:p>
          <a:p>
            <a:pPr/>
          </a:p>
          <a:p>
            <a:pPr/>
            <a:r>
              <a:t>Asked to enter bladder prior to scan. At first thought they were just being nice. Told to come hydrated, given iv fluids, will now lie in scanner for an hour. But another reason.</a:t>
            </a:r>
          </a:p>
          <a:p>
            <a:pPr/>
          </a:p>
          <a:p>
            <a:pPr/>
            <a:r>
              <a:t>What can you tell me about glucose transport?</a:t>
            </a:r>
          </a:p>
          <a:p>
            <a:pPr/>
          </a:p>
          <a:p>
            <a:pPr/>
            <a:r>
              <a:t>2-Deoxy-2-[18F]fluoroglucose is substrate for GLUT, but not for SGLT.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r>
              <a:t>Asked to fast for six hours, no heavy exercise, not even chewing gum! </a:t>
            </a:r>
          </a:p>
          <a:p>
            <a:pPr/>
          </a:p>
          <a:p>
            <a:pPr/>
            <a:r>
              <a:t>TNZ</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r>
              <a:t>Why do they look so different?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What do we mean by “metabolism” and “metabolic rate”?</a:t>
            </a:r>
          </a:p>
          <a:p>
            <a:pPr/>
          </a:p>
          <a:p>
            <a:pPr/>
            <a:r>
              <a:t>Catabolism: “to throw downward”</a:t>
            </a:r>
          </a:p>
          <a:p>
            <a:pPr/>
          </a:p>
          <a:p>
            <a:pPr/>
            <a:r>
              <a:t>Anabolism: “to throw upward”</a:t>
            </a:r>
          </a:p>
          <a:p>
            <a:pPr/>
          </a:p>
          <a:p>
            <a:pPr/>
            <a:r>
              <a:t>What is it that we are actually measuring? How do we measure it?</a:t>
            </a:r>
          </a:p>
          <a:p>
            <a:pPr/>
          </a:p>
          <a:p>
            <a:pPr/>
            <a:r>
              <a:t>Units?</a:t>
            </a:r>
          </a:p>
          <a:p>
            <a:pPr/>
          </a:p>
          <a:p>
            <a:pPr/>
          </a:p>
          <a:p>
            <a:p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How does it work?</a:t>
            </a:r>
          </a:p>
          <a:p>
            <a:pPr/>
            <a:r>
              <a:t>Enervation?</a:t>
            </a:r>
          </a:p>
          <a:p>
            <a:pPr/>
            <a:r>
              <a:t>Location?</a:t>
            </a:r>
          </a:p>
          <a:p>
            <a:pPr/>
          </a:p>
          <a:p>
            <a:pPr/>
            <a:r>
              <a:t>Go back to previous slide, to show effect of UCP</a:t>
            </a:r>
          </a:p>
          <a:p>
            <a:pPr/>
          </a:p>
          <a:p>
            <a:pPr/>
            <a:r>
              <a:t>Brown fat</a:t>
            </a:r>
          </a:p>
          <a:p>
            <a:pPr/>
            <a:r>
              <a:t>UCP</a:t>
            </a:r>
          </a:p>
          <a:p>
            <a:pPr/>
            <a:r>
              <a:t>Beige Fat</a:t>
            </a:r>
          </a:p>
          <a:p>
            <a:pPr/>
          </a:p>
          <a:p>
            <a:pPr/>
            <a:r>
              <a:t>beta-3 adrenoceptors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p>
            <a:pPr>
              <a:lnSpc>
                <a:spcPct val="100000"/>
              </a:lnSpc>
              <a:defRPr>
                <a:latin typeface="Calibri"/>
                <a:ea typeface="Calibri"/>
                <a:cs typeface="Calibri"/>
                <a:sym typeface="Calibri"/>
              </a:defRPr>
            </a:pPr>
            <a:r>
              <a:t>Coupling of hydrogen ion gradient with generation of ATP. If you’re not using and regenerating ATP, it grinds to a halt, and the system backs up.</a:t>
            </a:r>
          </a:p>
          <a:p>
            <a:pPr>
              <a:lnSpc>
                <a:spcPct val="100000"/>
              </a:lnSpc>
              <a:defRPr>
                <a:latin typeface="Calibri"/>
                <a:ea typeface="Calibri"/>
                <a:cs typeface="Calibri"/>
                <a:sym typeface="Calibri"/>
              </a:defRPr>
            </a:pPr>
          </a:p>
          <a:p>
            <a:pPr>
              <a:lnSpc>
                <a:spcPct val="100000"/>
              </a:lnSpc>
              <a:defRPr>
                <a:latin typeface="Calibri"/>
                <a:ea typeface="Calibri"/>
                <a:cs typeface="Calibri"/>
                <a:sym typeface="Calibri"/>
              </a:defRPr>
            </a:pPr>
            <a:r>
              <a:t>Unless it gets uncoupled.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r>
              <a:t>Where does lactate fit into all this?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No O2, then electron transport chain backs up, so NADH not getting converted back to NAD, so run low on NAD, which is needed for glycolysis. Also pyruvate accumulates as NAD needed to convert it to Acetyl CoA. So too much pyruvate and not enough NAD means glycolysis stops.</a:t>
            </a:r>
          </a:p>
          <a:p>
            <a:pPr/>
          </a:p>
          <a:p>
            <a:pPr/>
            <a:r>
              <a:t>Incomes LDH. Converts pyruvate to lactate and produces NAD in the process, so glycolysis can continue.</a:t>
            </a:r>
          </a:p>
          <a:p>
            <a:pPr/>
          </a:p>
          <a:p>
            <a:pPr/>
            <a:r>
              <a:t>Central role of Acetyl CoA</a:t>
            </a:r>
          </a:p>
          <a:p>
            <a:pPr marL="228600" indent="-228600">
              <a:buSzPct val="100000"/>
              <a:buChar char="•"/>
            </a:pPr>
            <a:r>
              <a:t>feeds into TCA</a:t>
            </a:r>
          </a:p>
          <a:p>
            <a:pPr marL="228600" indent="-228600">
              <a:buSzPct val="100000"/>
              <a:buChar char="•"/>
            </a:pPr>
            <a:r>
              <a:t>ketone bodies</a:t>
            </a:r>
          </a:p>
          <a:p>
            <a:pPr marL="228600" indent="-228600">
              <a:buSzPct val="100000"/>
              <a:buChar char="•"/>
            </a:pPr>
            <a:r>
              <a:t>ACh</a:t>
            </a:r>
          </a:p>
          <a:p>
            <a:pPr marL="228600" indent="-228600">
              <a:buSzPct val="100000"/>
              <a:buChar char="•"/>
            </a:pPr>
            <a:r>
              <a:t>fatty acid synthesis &amp; breakdown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Or as anaesthetists like to call it, “fasting”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hape 360"/>
          <p:cNvSpPr/>
          <p:nvPr>
            <p:ph type="sldImg"/>
          </p:nvPr>
        </p:nvSpPr>
        <p:spPr>
          <a:prstGeom prst="rect">
            <a:avLst/>
          </a:prstGeom>
        </p:spPr>
        <p:txBody>
          <a:bodyPr/>
          <a:lstStyle/>
          <a:p>
            <a:pPr/>
          </a:p>
        </p:txBody>
      </p:sp>
      <p:sp>
        <p:nvSpPr>
          <p:cNvPr id="361" name="Shape 361"/>
          <p:cNvSpPr/>
          <p:nvPr>
            <p:ph type="body" sz="quarter" idx="1"/>
          </p:nvPr>
        </p:nvSpPr>
        <p:spPr>
          <a:prstGeom prst="rect">
            <a:avLst/>
          </a:prstGeom>
        </p:spPr>
        <p:txBody>
          <a:bodyPr/>
          <a:lstStyle/>
          <a:p>
            <a:pPr>
              <a:lnSpc>
                <a:spcPct val="116999"/>
              </a:lnSpc>
            </a:pPr>
            <a:r>
              <a:t>I ended up on TPN but only after some delay as my electrolytes were so out of whack i was at risk of re-feeding syndrome…</a:t>
            </a:r>
          </a:p>
          <a:p>
            <a:pPr>
              <a:lnSpc>
                <a:spcPct val="116999"/>
              </a:lnSpc>
            </a:pPr>
          </a:p>
          <a:p>
            <a:pPr>
              <a:lnSpc>
                <a:spcPct val="116999"/>
              </a:lnSpc>
            </a:pPr>
            <a:r>
              <a:t>“triggers synthesis of glycogen, fat and protein in cells, to the detriment of serum concentrations of potassium, magnesium, and phosphorus” Wikipedia</a:t>
            </a:r>
          </a:p>
          <a:p>
            <a:pPr>
              <a:lnSpc>
                <a:spcPct val="116999"/>
              </a:lnSpc>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p>
            <a:pPr/>
            <a:r>
              <a:t>SI units.</a:t>
            </a:r>
          </a:p>
          <a:p>
            <a:pPr/>
          </a:p>
          <a:p>
            <a:pPr/>
            <a:r>
              <a:t>What is a gram calorie: energy needed to raise one gram of water by 1 degrees celsius at 1 atm.</a:t>
            </a:r>
          </a:p>
          <a:p>
            <a:pPr/>
            <a:r>
              <a:t>What is a food Calorie: 1000 calories; 1 Cal</a:t>
            </a:r>
          </a:p>
          <a:p>
            <a:pPr/>
            <a:r>
              <a:t>1 calorie = 4.184 Joules</a:t>
            </a:r>
          </a:p>
          <a:p>
            <a:pPr/>
            <a:r>
              <a:t>kcal?</a:t>
            </a:r>
          </a:p>
          <a:p>
            <a:pPr/>
            <a:r>
              <a:t>kJ?</a:t>
            </a:r>
          </a:p>
          <a:p>
            <a:pPr/>
          </a:p>
          <a:p>
            <a:pPr/>
            <a:r>
              <a:t>So a calorie is really just a unit of energy, just like Joule.</a:t>
            </a:r>
          </a:p>
          <a:p>
            <a:pPr/>
          </a:p>
          <a:p>
            <a:pPr/>
            <a:r>
              <a:t>Metabolism or metabolic rate is energy per unit time.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r>
              <a:t>Animals (mammals) are warm and stay warm. Everything else cools down.</a:t>
            </a:r>
          </a:p>
          <a:p>
            <a:pPr/>
          </a:p>
          <a:p>
            <a:pPr/>
            <a:r>
              <a:t>Ancient greeks received heat from the cosmos at birth, and breathed to cool this innate heat and thus extend life.</a:t>
            </a:r>
          </a:p>
          <a:p>
            <a:pPr/>
          </a:p>
          <a:p>
            <a:pPr/>
            <a:r>
              <a:t>Middle ages-come heat produced by body motion or friction of the blood.</a:t>
            </a:r>
          </a:p>
          <a:p>
            <a:pPr/>
          </a:p>
          <a:p>
            <a:pPr/>
            <a:r>
              <a:t>John Mayow, 1674: animals and combusting candles consume a component of air and die without it. Air a mixture of gases; provocative; believed to be a single element.</a:t>
            </a:r>
          </a:p>
          <a:p>
            <a:pPr marL="271638" indent="-271638">
              <a:buSzPct val="75000"/>
              <a:buChar char="•"/>
            </a:pPr>
            <a:r>
              <a:t>Bell jar with mouse. Air tight section sealed by water.</a:t>
            </a:r>
          </a:p>
          <a:p>
            <a:pPr marL="271638" indent="-271638">
              <a:buSzPct val="75000"/>
              <a:buChar char="•"/>
            </a:pPr>
            <a:r>
              <a:t>What will happen?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a:r>
              <a:t>Antoine Lavoisier took an actual guinea pig…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a:r>
              <a:t>Calorimetry; calorimeters</a:t>
            </a:r>
          </a:p>
          <a:p>
            <a:pPr/>
          </a:p>
          <a:p>
            <a:pPr/>
            <a:r>
              <a:t>How does this experiment work?</a:t>
            </a:r>
          </a:p>
          <a:p>
            <a:pPr/>
          </a:p>
          <a:p>
            <a:pPr/>
            <a:r>
              <a:t>“In 1780, Antoine Lavoisier used the heat from the guinea pig's respiration to melt snow surrounding his apparatus, showing that respiratory gas exchange is combustion, similar to a candle burning” Wikipedia</a:t>
            </a:r>
          </a:p>
          <a:p>
            <a:pPr/>
          </a:p>
          <a:p>
            <a:pPr/>
            <a:r>
              <a:t>A total of 334 J of energy are required to melt 1 g of ice at 0°C, which is called the latent heat of melting. At 0°C, liquid water has 334 J g−1more energy than ice at the same temperature.</a:t>
            </a:r>
          </a:p>
          <a:p>
            <a:pPr/>
          </a:p>
          <a:p>
            <a:pPr/>
            <a:r>
              <a:t>(NEXT SLIDE)</a:t>
            </a:r>
          </a:p>
          <a:p>
            <a:pPr/>
            <a:r>
              <a:t>What kinds of things do we expend energy on?</a:t>
            </a:r>
          </a:p>
          <a:p>
            <a:pPr marL="271638" indent="-271638">
              <a:buSzPct val="75000"/>
              <a:buChar char="•"/>
            </a:pPr>
            <a:r>
              <a:t>Ganong</a:t>
            </a:r>
          </a:p>
          <a:p>
            <a:pPr lvl="1" marL="716138" indent="-271638">
              <a:buSzPct val="75000"/>
              <a:buChar char="•"/>
            </a:pPr>
            <a:r>
              <a:t>Amount of energy liberated per unit time is the “metabolic rate”</a:t>
            </a:r>
          </a:p>
          <a:p>
            <a:pPr lvl="1" marL="716138" indent="-271638">
              <a:buSzPct val="75000"/>
              <a:buChar char="•"/>
            </a:pPr>
            <a:r>
              <a:t>Energy liberated by catabolic processes in the body is used for maintaining body functions, digesting food, thermoregulation &amp; physical activity. </a:t>
            </a:r>
          </a:p>
          <a:p>
            <a:pPr lvl="1" marL="716138" indent="-271638">
              <a:buSzPct val="75000"/>
              <a:buChar char="•"/>
            </a:pPr>
            <a:r>
              <a:t>Energy Output = External Work + Energy Storage + Heat</a:t>
            </a:r>
          </a:p>
          <a:p>
            <a:pPr lvl="1" marL="716138" indent="-271638">
              <a:buSzPct val="75000"/>
              <a:buChar char="•"/>
            </a:pPr>
            <a:r>
              <a:t>Isotonic contractions work at a peak efficiency of ~50%</a:t>
            </a:r>
          </a:p>
          <a:p>
            <a:pPr lvl="2" marL="1160638" indent="-271638">
              <a:buSzPct val="75000"/>
              <a:buChar char="•"/>
            </a:pPr>
            <a:r>
              <a:t>Efficiency + [work done]/[total energy expended]</a:t>
            </a:r>
          </a:p>
          <a:p>
            <a:pPr lvl="2" marL="1160638" indent="-271638">
              <a:buSzPct val="75000"/>
              <a:buChar char="•"/>
            </a:pPr>
            <a:r>
              <a:t>The rest appears as heat</a:t>
            </a:r>
          </a:p>
          <a:p>
            <a:pPr lvl="1" marL="716138" indent="-271638">
              <a:buSzPct val="75000"/>
              <a:buChar char="•"/>
            </a:pPr>
            <a:r>
              <a:t>What about isometric contractions?</a:t>
            </a:r>
          </a:p>
          <a:p>
            <a:pPr lvl="2" marL="1160638" indent="-271638">
              <a:buSzPct val="75000"/>
              <a:buChar char="•"/>
            </a:pPr>
            <a:r>
              <a:t>External work = [force multiplied] x [distance that force moves a mass]</a:t>
            </a:r>
          </a:p>
          <a:p>
            <a:pPr lvl="2" marL="1160638" indent="-271638">
              <a:buSzPct val="75000"/>
              <a:buChar char="•"/>
            </a:pPr>
            <a:r>
              <a:t>No movement by definition so zero external work</a:t>
            </a:r>
          </a:p>
          <a:p>
            <a:pPr lvl="2" marL="1160638" indent="-271638">
              <a:buSzPct val="75000"/>
              <a:buChar char="•"/>
            </a:pPr>
            <a:r>
              <a:t>All the energy appears as heat</a:t>
            </a:r>
          </a:p>
          <a:p>
            <a:pPr lvl="1" marL="716138" indent="-271638">
              <a:buSzPct val="75000"/>
              <a:buChar char="•"/>
            </a:pPr>
            <a:r>
              <a:t>Energy storage</a:t>
            </a:r>
          </a:p>
          <a:p>
            <a:pPr lvl="2" marL="1160638" indent="-271638">
              <a:buSzPct val="75000"/>
              <a:buChar char="•"/>
            </a:pPr>
            <a:r>
              <a:t>Formation of energy rich bonds</a:t>
            </a:r>
          </a:p>
          <a:p>
            <a:pPr lvl="2" marL="1160638" indent="-271638">
              <a:buSzPct val="75000"/>
              <a:buChar char="•"/>
            </a:pPr>
            <a:r>
              <a:t>In fasting individuals it’s zero or negative</a:t>
            </a:r>
          </a:p>
          <a:p>
            <a:pPr lvl="1" marL="716138" indent="-271638">
              <a:buSzPct val="75000"/>
              <a:buChar char="•"/>
            </a:pPr>
            <a:r>
              <a:t>Adult individual who has not eaten recently, who is not moving, growing, reproducing or lactating, all of the energy output appears as heat.</a:t>
            </a:r>
          </a:p>
          <a:p>
            <a:pPr/>
          </a:p>
          <a:p>
            <a:pPr/>
          </a:p>
          <a:p>
            <a:pPr/>
            <a:r>
              <a:t>How is it measured?</a:t>
            </a:r>
          </a:p>
          <a:p>
            <a:pPr/>
          </a:p>
          <a:p>
            <a:pPr/>
            <a:r>
              <a:t>Direct &amp; Indirect Calorimetry</a:t>
            </a:r>
          </a:p>
          <a:p>
            <a:pPr/>
          </a:p>
          <a:p>
            <a:pPr/>
            <a:r>
              <a:t>Carbohydrates 4.1kcal/g</a:t>
            </a:r>
          </a:p>
          <a:p>
            <a:pPr/>
            <a:r>
              <a:t>Fat 9.3 kcal/g</a:t>
            </a:r>
          </a:p>
          <a:p>
            <a:pPr/>
            <a:r>
              <a:t>Protein 5.3 kcal/g</a:t>
            </a:r>
          </a:p>
          <a:p>
            <a:pPr/>
            <a:r>
              <a:t>	incomplete in vivo so 4.1 kcal/g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a:p>
        </p:txBody>
      </p:sp>
      <p:sp>
        <p:nvSpPr>
          <p:cNvPr id="200" name="Shape 200"/>
          <p:cNvSpPr/>
          <p:nvPr>
            <p:ph type="body" sz="quarter" idx="1"/>
          </p:nvPr>
        </p:nvSpPr>
        <p:spPr>
          <a:prstGeom prst="rect">
            <a:avLst/>
          </a:prstGeom>
        </p:spPr>
        <p:txBody>
          <a:bodyPr/>
          <a:lstStyle/>
          <a:p>
            <a:pPr/>
            <a:r>
              <a:t> Energy Output is the “amount energy liberated by the catabolism of food in the body”</a:t>
            </a:r>
          </a:p>
          <a:p>
            <a:pPr/>
          </a:p>
          <a:p>
            <a:pPr/>
            <a:r>
              <a:t>What kinds of things do we expend energy on?</a:t>
            </a:r>
          </a:p>
          <a:p>
            <a:pPr marL="271638" indent="-271638">
              <a:buSzPct val="75000"/>
              <a:buChar char="•"/>
            </a:pPr>
            <a:r>
              <a:t>Ganong</a:t>
            </a:r>
          </a:p>
          <a:p>
            <a:pPr lvl="1" marL="716138" indent="-271638">
              <a:buSzPct val="75000"/>
              <a:buChar char="•"/>
            </a:pPr>
            <a:r>
              <a:t>Amount of energy liberated per unit time is the “metabolic rate”</a:t>
            </a:r>
          </a:p>
          <a:p>
            <a:pPr lvl="1" marL="716138" indent="-271638">
              <a:buSzPct val="75000"/>
              <a:buChar char="•"/>
            </a:pPr>
            <a:r>
              <a:t>Energy liberated by catabolic processes in the body is used for maintaining body functions, digesting food, thermoregulation &amp; physical activity. </a:t>
            </a:r>
          </a:p>
          <a:p>
            <a:pPr lvl="1" marL="716138" indent="-271638">
              <a:buSzPct val="75000"/>
              <a:buChar char="•"/>
            </a:pPr>
            <a:r>
              <a:t>Energy Output = External Work + Energy Storage + Heat</a:t>
            </a:r>
          </a:p>
          <a:p>
            <a:pPr lvl="1" marL="716138" indent="-271638">
              <a:buSzPct val="75000"/>
              <a:buChar char="•"/>
            </a:pPr>
            <a:r>
              <a:t>Isotonic contractions work at a peak efficiency of ~50%</a:t>
            </a:r>
          </a:p>
          <a:p>
            <a:pPr lvl="2" marL="1160638" indent="-271638">
              <a:buSzPct val="75000"/>
              <a:buChar char="•"/>
            </a:pPr>
            <a:r>
              <a:t>Efficiency + [work done]/[total energy expended]</a:t>
            </a:r>
          </a:p>
          <a:p>
            <a:pPr lvl="2" marL="1160638" indent="-271638">
              <a:buSzPct val="75000"/>
              <a:buChar char="•"/>
            </a:pPr>
            <a:r>
              <a:t>The rest appears as heat</a:t>
            </a:r>
          </a:p>
          <a:p>
            <a:pPr lvl="1" marL="716138" indent="-271638">
              <a:buSzPct val="75000"/>
              <a:buChar char="•"/>
            </a:pPr>
            <a:r>
              <a:t>What about isometric contractions?</a:t>
            </a:r>
          </a:p>
          <a:p>
            <a:pPr lvl="2" marL="1160638" indent="-271638">
              <a:buSzPct val="75000"/>
              <a:buChar char="•"/>
            </a:pPr>
            <a:r>
              <a:t>External work = [force multiplied] x [distance that force moves a mass]</a:t>
            </a:r>
          </a:p>
          <a:p>
            <a:pPr lvl="2" marL="1160638" indent="-271638">
              <a:buSzPct val="75000"/>
              <a:buChar char="•"/>
            </a:pPr>
            <a:r>
              <a:t>No movement by definition so zero external work</a:t>
            </a:r>
          </a:p>
          <a:p>
            <a:pPr lvl="2" marL="1160638" indent="-271638">
              <a:buSzPct val="75000"/>
              <a:buChar char="•"/>
            </a:pPr>
            <a:r>
              <a:t>All the energy appears as heat</a:t>
            </a:r>
          </a:p>
          <a:p>
            <a:pPr lvl="1" marL="716138" indent="-271638">
              <a:buSzPct val="75000"/>
              <a:buChar char="•"/>
            </a:pPr>
            <a:r>
              <a:t>Energy storage</a:t>
            </a:r>
          </a:p>
          <a:p>
            <a:pPr lvl="2" marL="1160638" indent="-271638">
              <a:buSzPct val="75000"/>
              <a:buChar char="•"/>
            </a:pPr>
            <a:r>
              <a:t>Formation of energy rich bonds</a:t>
            </a:r>
          </a:p>
          <a:p>
            <a:pPr lvl="2" marL="1160638" indent="-271638">
              <a:buSzPct val="75000"/>
              <a:buChar char="•"/>
            </a:pPr>
            <a:r>
              <a:t>In fasting individuals it’s zero or negative</a:t>
            </a:r>
          </a:p>
          <a:p>
            <a:pPr lvl="1" marL="716138" indent="-271638">
              <a:buSzPct val="75000"/>
              <a:buChar char="•"/>
            </a:pPr>
            <a:r>
              <a:t>Adult individual who has not eaten recently, who is not moving, growing, reproducing or lactating, all of the energy output appears as heat.</a:t>
            </a:r>
          </a:p>
          <a:p>
            <a:pPr/>
          </a:p>
          <a:p>
            <a:pPr/>
          </a:p>
          <a:p>
            <a:pPr/>
            <a:r>
              <a:t>How is it measured?</a:t>
            </a:r>
          </a:p>
          <a:p>
            <a:pPr/>
          </a:p>
          <a:p>
            <a:pPr/>
            <a:r>
              <a:t>Direct &amp; Indirect Calorimetry</a:t>
            </a:r>
          </a:p>
          <a:p>
            <a:pPr/>
          </a:p>
          <a:p>
            <a:pPr/>
            <a:r>
              <a:t>Carbohydrates 4.1kcal/g</a:t>
            </a:r>
          </a:p>
          <a:p>
            <a:pPr/>
            <a:r>
              <a:t>Fat 9.3 kcal/g</a:t>
            </a:r>
          </a:p>
          <a:p>
            <a:pPr/>
            <a:r>
              <a:t>Protein 5.3 kcal/g</a:t>
            </a:r>
          </a:p>
          <a:p>
            <a:pPr/>
            <a:r>
              <a:t>	incomplete in vivo so 4.1 kcal/g</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pPr/>
            <a:r>
              <a:t>–Johnny Appleseed</a:t>
            </a:r>
          </a:p>
        </p:txBody>
      </p:sp>
      <p:sp>
        <p:nvSpPr>
          <p:cNvPr id="94" name="“Type a quote here.”"/>
          <p:cNvSpPr txBox="1"/>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812800" y="0"/>
            <a:ext cx="15232066" cy="10160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17" name="Title Text"/>
          <p:cNvSpPr txBox="1"/>
          <p:nvPr>
            <p:ph type="title"/>
          </p:nvPr>
        </p:nvSpPr>
        <p:spPr>
          <a:xfrm>
            <a:off x="650239" y="390596"/>
            <a:ext cx="11704322" cy="1625601"/>
          </a:xfrm>
          <a:prstGeom prst="rect">
            <a:avLst/>
          </a:prstGeom>
        </p:spPr>
        <p:txBody>
          <a:bodyPr lIns="65023" tIns="65023" rIns="65023" bIns="65023"/>
          <a:lstStyle>
            <a:lvl1pPr defTabSz="650240">
              <a:defRPr sz="6200">
                <a:latin typeface="Calibri"/>
                <a:ea typeface="Calibri"/>
                <a:cs typeface="Calibri"/>
                <a:sym typeface="Calibri"/>
              </a:defRPr>
            </a:lvl1pPr>
          </a:lstStyle>
          <a:p>
            <a:pPr/>
            <a:r>
              <a:t>Title Text</a:t>
            </a:r>
          </a:p>
        </p:txBody>
      </p:sp>
      <p:sp>
        <p:nvSpPr>
          <p:cNvPr id="118" name="Body Level One…"/>
          <p:cNvSpPr txBox="1"/>
          <p:nvPr>
            <p:ph type="body" idx="1"/>
          </p:nvPr>
        </p:nvSpPr>
        <p:spPr>
          <a:xfrm>
            <a:off x="650239" y="2275839"/>
            <a:ext cx="11704322" cy="6436927"/>
          </a:xfrm>
          <a:prstGeom prst="rect">
            <a:avLst/>
          </a:prstGeom>
        </p:spPr>
        <p:txBody>
          <a:bodyPr lIns="65023" tIns="65023" rIns="65023" bIns="65023" anchor="t"/>
          <a:lstStyle>
            <a:lvl1pPr marL="471487" indent="-471487" defTabSz="650240">
              <a:spcBef>
                <a:spcPts val="1000"/>
              </a:spcBef>
              <a:buSzPct val="100000"/>
              <a:buFont typeface="Arial"/>
              <a:defRPr sz="4400">
                <a:latin typeface="Calibri"/>
                <a:ea typeface="Calibri"/>
                <a:cs typeface="Calibri"/>
                <a:sym typeface="Calibri"/>
              </a:defRPr>
            </a:lvl1pPr>
            <a:lvl2pPr marL="906235" indent="-449035" defTabSz="650240">
              <a:spcBef>
                <a:spcPts val="1000"/>
              </a:spcBef>
              <a:buSzPct val="100000"/>
              <a:buFont typeface="Arial"/>
              <a:buChar char="–"/>
              <a:defRPr sz="4400">
                <a:latin typeface="Calibri"/>
                <a:ea typeface="Calibri"/>
                <a:cs typeface="Calibri"/>
                <a:sym typeface="Calibri"/>
              </a:defRPr>
            </a:lvl2pPr>
            <a:lvl3pPr indent="-419100" defTabSz="650240">
              <a:spcBef>
                <a:spcPts val="1000"/>
              </a:spcBef>
              <a:buSzPct val="100000"/>
              <a:buFont typeface="Arial"/>
              <a:defRPr sz="4400">
                <a:latin typeface="Calibri"/>
                <a:ea typeface="Calibri"/>
                <a:cs typeface="Calibri"/>
                <a:sym typeface="Calibri"/>
              </a:defRPr>
            </a:lvl3pPr>
            <a:lvl4pPr marL="1874520" indent="-502920" defTabSz="650240">
              <a:spcBef>
                <a:spcPts val="1000"/>
              </a:spcBef>
              <a:buSzPct val="100000"/>
              <a:buFont typeface="Arial"/>
              <a:buChar char="–"/>
              <a:defRPr sz="4400">
                <a:latin typeface="Calibri"/>
                <a:ea typeface="Calibri"/>
                <a:cs typeface="Calibri"/>
                <a:sym typeface="Calibri"/>
              </a:defRPr>
            </a:lvl4pPr>
            <a:lvl5pPr marL="2331720" indent="-502920" defTabSz="65024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998689" y="9114112"/>
            <a:ext cx="355871" cy="371349"/>
          </a:xfrm>
          <a:prstGeom prst="rect">
            <a:avLst/>
          </a:prstGeom>
        </p:spPr>
        <p:txBody>
          <a:bodyPr lIns="65023" tIns="65023" rIns="65023" bIns="65023"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26" name="Title Text"/>
          <p:cNvSpPr txBox="1"/>
          <p:nvPr>
            <p:ph type="title"/>
          </p:nvPr>
        </p:nvSpPr>
        <p:spPr>
          <a:xfrm>
            <a:off x="650240" y="319746"/>
            <a:ext cx="11704320" cy="1767299"/>
          </a:xfrm>
          <a:prstGeom prst="rect">
            <a:avLst/>
          </a:prstGeom>
        </p:spPr>
        <p:txBody>
          <a:bodyPr>
            <a:noAutofit/>
          </a:bodyPr>
          <a:lstStyle/>
          <a:p>
            <a:pPr/>
            <a:r>
              <a:t>Title Text</a:t>
            </a:r>
          </a:p>
        </p:txBody>
      </p:sp>
      <p:sp>
        <p:nvSpPr>
          <p:cNvPr id="127" name="Body Level One…"/>
          <p:cNvSpPr txBox="1"/>
          <p:nvPr>
            <p:ph type="body" idx="1"/>
          </p:nvPr>
        </p:nvSpPr>
        <p:spPr>
          <a:xfrm>
            <a:off x="523240" y="2074344"/>
            <a:ext cx="11704320" cy="6814516"/>
          </a:xfrm>
          <a:prstGeom prst="rect">
            <a:avLst/>
          </a:prstGeom>
        </p:spPr>
        <p:txBody>
          <a:bodyPr>
            <a:noAutofit/>
          </a:bodyPr>
          <a:lstStyle>
            <a:lvl1pPr marL="296333" indent="-296333">
              <a:defRPr sz="3800"/>
            </a:lvl1pPr>
            <a:lvl2pPr marL="740409" indent="-295909">
              <a:spcBef>
                <a:spcPts val="1000"/>
              </a:spcBef>
              <a:defRPr sz="3000"/>
            </a:lvl2pPr>
            <a:lvl3pPr marL="1184910" indent="-295910">
              <a:spcBef>
                <a:spcPts val="1000"/>
              </a:spcBef>
              <a:defRPr sz="2800"/>
            </a:lvl3pPr>
            <a:lvl4pPr marL="1629410" indent="-295910">
              <a:spcBef>
                <a:spcPts val="1000"/>
              </a:spcBef>
              <a:defRPr sz="2600"/>
            </a:lvl4pPr>
            <a:lvl5pPr marL="2073910" indent="-295910">
              <a:spcBef>
                <a:spcPts val="1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6310312" y="9251950"/>
            <a:ext cx="368504" cy="381000"/>
          </a:xfrm>
          <a:prstGeom prst="rect">
            <a:avLst/>
          </a:prstGeom>
        </p:spPr>
        <p:txBody>
          <a:bodyPr/>
          <a:lstStyle>
            <a:lvl1pPr algn="l" defTabSz="457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000000"/>
        </a:solid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11998694" y="9114114"/>
            <a:ext cx="355868" cy="371346"/>
          </a:xfrm>
          <a:prstGeom prst="rect">
            <a:avLst/>
          </a:prstGeom>
        </p:spPr>
        <p:txBody>
          <a:bodyPr lIns="65022" tIns="65022" rIns="65022" bIns="65022"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000000"/>
        </a:solidFill>
      </p:bgPr>
    </p:bg>
    <p:spTree>
      <p:nvGrpSpPr>
        <p:cNvPr id="1" name=""/>
        <p:cNvGrpSpPr/>
        <p:nvPr/>
      </p:nvGrpSpPr>
      <p:grpSpPr>
        <a:xfrm>
          <a:off x="0" y="0"/>
          <a:ext cx="0" cy="0"/>
          <a:chOff x="0" y="0"/>
          <a:chExt cx="0" cy="0"/>
        </a:xfrm>
      </p:grpSpPr>
      <p:sp>
        <p:nvSpPr>
          <p:cNvPr id="142" name="Title Text"/>
          <p:cNvSpPr txBox="1"/>
          <p:nvPr>
            <p:ph type="title"/>
          </p:nvPr>
        </p:nvSpPr>
        <p:spPr>
          <a:xfrm>
            <a:off x="650239" y="390596"/>
            <a:ext cx="11704322" cy="1625602"/>
          </a:xfrm>
          <a:prstGeom prst="rect">
            <a:avLst/>
          </a:prstGeom>
        </p:spPr>
        <p:txBody>
          <a:bodyPr lIns="65022" tIns="65022" rIns="65022" bIns="65022"/>
          <a:lstStyle>
            <a:lvl1pPr defTabSz="650240">
              <a:defRPr sz="6200">
                <a:solidFill>
                  <a:srgbClr val="FFFFFF"/>
                </a:solidFill>
                <a:latin typeface="Calibri"/>
                <a:ea typeface="Calibri"/>
                <a:cs typeface="Calibri"/>
                <a:sym typeface="Calibri"/>
              </a:defRPr>
            </a:lvl1pPr>
          </a:lstStyle>
          <a:p>
            <a:pPr/>
            <a:r>
              <a:t>Title Text</a:t>
            </a:r>
          </a:p>
        </p:txBody>
      </p:sp>
      <p:sp>
        <p:nvSpPr>
          <p:cNvPr id="143" name="Body Level One…"/>
          <p:cNvSpPr txBox="1"/>
          <p:nvPr>
            <p:ph type="body" idx="1"/>
          </p:nvPr>
        </p:nvSpPr>
        <p:spPr>
          <a:xfrm>
            <a:off x="650239" y="2275839"/>
            <a:ext cx="11704322" cy="6436927"/>
          </a:xfrm>
          <a:prstGeom prst="rect">
            <a:avLst/>
          </a:prstGeom>
        </p:spPr>
        <p:txBody>
          <a:bodyPr lIns="65022" tIns="65022" rIns="65022" bIns="65022" anchor="t"/>
          <a:lstStyle>
            <a:lvl1pPr marL="471487" indent="-471487" defTabSz="650240">
              <a:spcBef>
                <a:spcPts val="900"/>
              </a:spcBef>
              <a:buSzPct val="100000"/>
              <a:buFont typeface="Arial"/>
              <a:defRPr sz="4400">
                <a:solidFill>
                  <a:srgbClr val="FFFFFF"/>
                </a:solidFill>
                <a:latin typeface="Calibri"/>
                <a:ea typeface="Calibri"/>
                <a:cs typeface="Calibri"/>
                <a:sym typeface="Calibri"/>
              </a:defRPr>
            </a:lvl1pPr>
            <a:lvl2pPr marL="906235" indent="-449035" defTabSz="650240">
              <a:spcBef>
                <a:spcPts val="900"/>
              </a:spcBef>
              <a:buSzPct val="100000"/>
              <a:buFont typeface="Arial"/>
              <a:buChar char="–"/>
              <a:defRPr sz="4400">
                <a:solidFill>
                  <a:srgbClr val="FFFFFF"/>
                </a:solidFill>
                <a:latin typeface="Calibri"/>
                <a:ea typeface="Calibri"/>
                <a:cs typeface="Calibri"/>
                <a:sym typeface="Calibri"/>
              </a:defRPr>
            </a:lvl2pPr>
            <a:lvl3pPr indent="-419100" defTabSz="650240">
              <a:spcBef>
                <a:spcPts val="900"/>
              </a:spcBef>
              <a:buSzPct val="100000"/>
              <a:buFont typeface="Arial"/>
              <a:defRPr sz="4400">
                <a:solidFill>
                  <a:srgbClr val="FFFFFF"/>
                </a:solidFill>
                <a:latin typeface="Calibri"/>
                <a:ea typeface="Calibri"/>
                <a:cs typeface="Calibri"/>
                <a:sym typeface="Calibri"/>
              </a:defRPr>
            </a:lvl3pPr>
            <a:lvl4pPr marL="1874520" indent="-502920" defTabSz="650240">
              <a:spcBef>
                <a:spcPts val="900"/>
              </a:spcBef>
              <a:buSzPct val="100000"/>
              <a:buFont typeface="Arial"/>
              <a:buChar char="–"/>
              <a:defRPr sz="4400">
                <a:solidFill>
                  <a:srgbClr val="FFFFFF"/>
                </a:solidFill>
                <a:latin typeface="Calibri"/>
                <a:ea typeface="Calibri"/>
                <a:cs typeface="Calibri"/>
                <a:sym typeface="Calibri"/>
              </a:defRPr>
            </a:lvl4pPr>
            <a:lvl5pPr marL="2331720" indent="-502920" defTabSz="650240">
              <a:spcBef>
                <a:spcPts val="900"/>
              </a:spcBef>
              <a:buSzPct val="100000"/>
              <a:buFont typeface="Arial"/>
              <a:buChar char="»"/>
              <a:defRPr sz="4400">
                <a:solidFill>
                  <a:srgbClr val="FFFFFF"/>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1998694" y="9114114"/>
            <a:ext cx="355868" cy="371346"/>
          </a:xfrm>
          <a:prstGeom prst="rect">
            <a:avLst/>
          </a:prstGeom>
        </p:spPr>
        <p:txBody>
          <a:bodyPr lIns="65022" tIns="65022" rIns="65022" bIns="65022"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51" name="Title Text"/>
          <p:cNvSpPr txBox="1"/>
          <p:nvPr>
            <p:ph type="title"/>
          </p:nvPr>
        </p:nvSpPr>
        <p:spPr>
          <a:xfrm>
            <a:off x="1270000" y="1638300"/>
            <a:ext cx="10464800" cy="3302000"/>
          </a:xfrm>
          <a:prstGeom prst="rect">
            <a:avLst/>
          </a:prstGeom>
        </p:spPr>
        <p:txBody>
          <a:bodyPr anchor="b"/>
          <a:lstStyle>
            <a:lvl1pPr>
              <a:defRPr>
                <a:latin typeface="Helvetica Neue Medium"/>
                <a:ea typeface="Helvetica Neue Medium"/>
                <a:cs typeface="Helvetica Neue Medium"/>
                <a:sym typeface="Helvetica Neue Medium"/>
              </a:defRPr>
            </a:lvl1pPr>
          </a:lstStyle>
          <a:p>
            <a:pPr/>
            <a:r>
              <a:t>Title Text</a:t>
            </a:r>
          </a:p>
        </p:txBody>
      </p:sp>
      <p:sp>
        <p:nvSpPr>
          <p:cNvPr id="15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atin typeface="Helvetica Neue"/>
                <a:ea typeface="Helvetica Neue"/>
                <a:cs typeface="Helvetica Neue"/>
                <a:sym typeface="Helvetica Neue"/>
              </a:defRPr>
            </a:lvl1pPr>
            <a:lvl2pPr marL="0" indent="0" algn="ctr">
              <a:spcBef>
                <a:spcPts val="0"/>
              </a:spcBef>
              <a:buSzTx/>
              <a:buNone/>
              <a:defRPr sz="3700">
                <a:latin typeface="Helvetica Neue"/>
                <a:ea typeface="Helvetica Neue"/>
                <a:cs typeface="Helvetica Neue"/>
                <a:sym typeface="Helvetica Neue"/>
              </a:defRPr>
            </a:lvl2pPr>
            <a:lvl3pPr marL="0" indent="0" algn="ctr">
              <a:spcBef>
                <a:spcPts val="0"/>
              </a:spcBef>
              <a:buSzTx/>
              <a:buNone/>
              <a:defRPr sz="3700">
                <a:latin typeface="Helvetica Neue"/>
                <a:ea typeface="Helvetica Neue"/>
                <a:cs typeface="Helvetica Neue"/>
                <a:sym typeface="Helvetica Neue"/>
              </a:defRPr>
            </a:lvl3pPr>
            <a:lvl4pPr marL="0" indent="0" algn="ctr">
              <a:spcBef>
                <a:spcPts val="0"/>
              </a:spcBef>
              <a:buSzTx/>
              <a:buNone/>
              <a:defRPr sz="3700">
                <a:latin typeface="Helvetica Neue"/>
                <a:ea typeface="Helvetica Neue"/>
                <a:cs typeface="Helvetica Neue"/>
                <a:sym typeface="Helvetica Neue"/>
              </a:defRPr>
            </a:lvl4pPr>
            <a:lvl5pPr marL="0" indent="0" algn="ctr">
              <a:spcBef>
                <a:spcPts val="0"/>
              </a:spcBef>
              <a:buSzTx/>
              <a:buNone/>
              <a:defRPr sz="37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53" name="Slide Number"/>
          <p:cNvSpPr txBox="1"/>
          <p:nvPr>
            <p:ph type="sldNum" sz="quarter" idx="2"/>
          </p:nvPr>
        </p:nvSpPr>
        <p:spPr>
          <a:xfrm>
            <a:off x="6328884" y="9296400"/>
            <a:ext cx="340259" cy="324306"/>
          </a:xfrm>
          <a:prstGeom prst="rect">
            <a:avLst/>
          </a:prstGeom>
        </p:spPr>
        <p:txBody>
          <a:bodyPr/>
          <a:lstStyle>
            <a:lvl1pPr>
              <a:defRPr sz="1600">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06550" y="635000"/>
            <a:ext cx="9779000" cy="652272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2717800" y="635000"/>
            <a:ext cx="12357100" cy="8238067"/>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4533900" y="2603500"/>
            <a:ext cx="942975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026947"/>
            <a:ext cx="6057901" cy="4040705"/>
          </a:xfrm>
          <a:prstGeom prst="rect">
            <a:avLst/>
          </a:prstGeom>
        </p:spPr>
        <p:txBody>
          <a:bodyPr lIns="91439" tIns="45719" rIns="91439" bIns="45719" anchor="t">
            <a:noAutofit/>
          </a:bodyPr>
          <a:lstStyle/>
          <a:p>
            <a:pPr/>
          </a:p>
        </p:txBody>
      </p:sp>
      <p:sp>
        <p:nvSpPr>
          <p:cNvPr id="84" name="Image"/>
          <p:cNvSpPr/>
          <p:nvPr>
            <p:ph type="pic" sz="quarter" idx="14"/>
          </p:nvPr>
        </p:nvSpPr>
        <p:spPr>
          <a:xfrm>
            <a:off x="6502400" y="886747"/>
            <a:ext cx="5867400" cy="3911601"/>
          </a:xfrm>
          <a:prstGeom prst="rect">
            <a:avLst/>
          </a:prstGeom>
        </p:spPr>
        <p:txBody>
          <a:bodyPr lIns="91439" tIns="45719" rIns="91439" bIns="45719" anchor="t">
            <a:noAutofit/>
          </a:bodyPr>
          <a:lstStyle/>
          <a:p>
            <a:pPr/>
          </a:p>
        </p:txBody>
      </p:sp>
      <p:sp>
        <p:nvSpPr>
          <p:cNvPr id="85" name="Image"/>
          <p:cNvSpPr/>
          <p:nvPr>
            <p:ph type="pic" idx="15"/>
          </p:nvPr>
        </p:nvSpPr>
        <p:spPr>
          <a:xfrm>
            <a:off x="-2374900" y="889000"/>
            <a:ext cx="11976100" cy="7984067"/>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hyperlink" Target="http://drgetafix.com/2018/08/18/anzca-primary-exam-tutorials-resources/"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jpeg"/><Relationship Id="rId4" Type="http://schemas.openxmlformats.org/officeDocument/2006/relationships/image" Target="../media/image7.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0.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3.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4.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hyperlink" Target="https://en.wikipedia.org/wiki/Luebering%E2%80%93Rapoport_pathway" TargetMode="External"/></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4.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5.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6.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7.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8.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9.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19.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0.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0.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21.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jpeg"/><Relationship Id="rId4" Type="http://schemas.openxmlformats.org/officeDocument/2006/relationships/image" Target="../media/image7.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2.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3.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8.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24.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Nutrition and Metabolism"/>
          <p:cNvSpPr txBox="1"/>
          <p:nvPr>
            <p:ph type="title"/>
          </p:nvPr>
        </p:nvSpPr>
        <p:spPr>
          <a:xfrm>
            <a:off x="950931" y="1249607"/>
            <a:ext cx="11102938" cy="3690693"/>
          </a:xfrm>
          <a:prstGeom prst="rect">
            <a:avLst/>
          </a:prstGeom>
        </p:spPr>
        <p:txBody>
          <a:bodyPr anchor="ctr"/>
          <a:lstStyle>
            <a:lvl1pPr>
              <a:defRPr sz="10000">
                <a:latin typeface="Helvetica"/>
                <a:ea typeface="Helvetica"/>
                <a:cs typeface="Helvetica"/>
                <a:sym typeface="Helvetica"/>
              </a:defRPr>
            </a:lvl1pPr>
          </a:lstStyle>
          <a:p>
            <a:pPr/>
            <a:r>
              <a:t>Nutrition and Metabolism</a:t>
            </a:r>
          </a:p>
        </p:txBody>
      </p:sp>
      <p:sp>
        <p:nvSpPr>
          <p:cNvPr id="163" name="Dr Rhys Thomas…"/>
          <p:cNvSpPr txBox="1"/>
          <p:nvPr>
            <p:ph type="body" sz="half" idx="1"/>
          </p:nvPr>
        </p:nvSpPr>
        <p:spPr>
          <a:xfrm>
            <a:off x="291133" y="5182610"/>
            <a:ext cx="12422534" cy="2791182"/>
          </a:xfrm>
          <a:prstGeom prst="rect">
            <a:avLst/>
          </a:prstGeom>
        </p:spPr>
        <p:txBody>
          <a:bodyPr anchor="ctr"/>
          <a:lstStyle/>
          <a:p>
            <a:pPr defTabSz="549148">
              <a:defRPr sz="4418">
                <a:latin typeface="Helvetica"/>
                <a:ea typeface="Helvetica"/>
                <a:cs typeface="Helvetica"/>
                <a:sym typeface="Helvetica"/>
              </a:defRPr>
            </a:pPr>
            <a:r>
              <a:t> Dr Rhys Thomas</a:t>
            </a:r>
          </a:p>
          <a:p>
            <a:pPr defTabSz="549148">
              <a:defRPr sz="4418">
                <a:latin typeface="Helvetica"/>
                <a:ea typeface="Helvetica"/>
                <a:cs typeface="Helvetica"/>
                <a:sym typeface="Helvetica"/>
              </a:defRPr>
            </a:pPr>
            <a:r>
              <a:t>Primary Candidate 2008(😱)</a:t>
            </a:r>
          </a:p>
          <a:p>
            <a:pPr defTabSz="549148">
              <a:defRPr sz="4418">
                <a:latin typeface="Helvetica"/>
                <a:ea typeface="Helvetica"/>
                <a:cs typeface="Helvetica"/>
                <a:sym typeface="Helvetica"/>
              </a:defRPr>
            </a:pPr>
          </a:p>
          <a:p>
            <a:pPr defTabSz="549148">
              <a:defRPr sz="3008">
                <a:latin typeface="Helvetica"/>
                <a:ea typeface="Helvetica"/>
                <a:cs typeface="Helvetica"/>
                <a:sym typeface="Helvetica"/>
              </a:defRPr>
            </a:pPr>
            <a:r>
              <a:rPr u="sng">
                <a:hlinkClick r:id="rId3" invalidUrl="" action="" tgtFrame="" tooltip="" history="1" highlightClick="0" endSnd="0"/>
              </a:rPr>
              <a:t>http://drgetafix.com/2018/08/18/anzca-primary-exam-tutorials-resources/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How is it measured?"/>
          <p:cNvSpPr txBox="1"/>
          <p:nvPr>
            <p:ph type="title"/>
          </p:nvPr>
        </p:nvSpPr>
        <p:spPr>
          <a:xfrm>
            <a:off x="415672" y="3456531"/>
            <a:ext cx="12173456" cy="2840538"/>
          </a:xfrm>
          <a:prstGeom prst="rect">
            <a:avLst/>
          </a:prstGeom>
        </p:spPr>
        <p:txBody>
          <a:bodyPr/>
          <a:lstStyle>
            <a:lvl1pPr defTabSz="566674">
              <a:defRPr b="1" sz="9700">
                <a:latin typeface="Helvetica"/>
                <a:ea typeface="Helvetica"/>
                <a:cs typeface="Helvetica"/>
                <a:sym typeface="Helvetica"/>
              </a:defRPr>
            </a:lvl1pPr>
          </a:lstStyle>
          <a:p>
            <a:pPr/>
            <a:r>
              <a:t>How is it measured?</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Showing-the-respiration-calorimeter-of-the-Russell-Sage-Inst.jpg" descr="Showing-the-respiration-calorimeter-of-the-Russell-Sage-Inst.jpg"/>
          <p:cNvPicPr>
            <a:picLocks noChangeAspect="1"/>
          </p:cNvPicPr>
          <p:nvPr/>
        </p:nvPicPr>
        <p:blipFill>
          <a:blip r:embed="rId3">
            <a:extLst/>
          </a:blip>
          <a:stretch>
            <a:fillRect/>
          </a:stretch>
        </p:blipFill>
        <p:spPr>
          <a:xfrm>
            <a:off x="-10815" y="-3523"/>
            <a:ext cx="6350001" cy="5232401"/>
          </a:xfrm>
          <a:prstGeom prst="rect">
            <a:avLst/>
          </a:prstGeom>
          <a:ln w="12700">
            <a:miter lim="400000"/>
          </a:ln>
        </p:spPr>
      </p:pic>
      <p:pic>
        <p:nvPicPr>
          <p:cNvPr id="207" name="tumblr_m2ablnr36Q1qzouqmo1_500.jpg" descr="tumblr_m2ablnr36Q1qzouqmo1_500.jpg"/>
          <p:cNvPicPr>
            <a:picLocks noChangeAspect="1"/>
          </p:cNvPicPr>
          <p:nvPr/>
        </p:nvPicPr>
        <p:blipFill>
          <a:blip r:embed="rId4">
            <a:extLst/>
          </a:blip>
          <a:stretch>
            <a:fillRect/>
          </a:stretch>
        </p:blipFill>
        <p:spPr>
          <a:xfrm>
            <a:off x="6655940" y="4076765"/>
            <a:ext cx="6350001" cy="5676901"/>
          </a:xfrm>
          <a:prstGeom prst="rect">
            <a:avLst/>
          </a:prstGeom>
          <a:ln w="12700">
            <a:miter lim="400000"/>
          </a:ln>
        </p:spPr>
      </p:pic>
      <p:sp>
        <p:nvSpPr>
          <p:cNvPr id="208" name="Conditions:…"/>
          <p:cNvSpPr txBox="1"/>
          <p:nvPr>
            <p:ph type="body" sz="half" idx="4294967295"/>
          </p:nvPr>
        </p:nvSpPr>
        <p:spPr>
          <a:xfrm>
            <a:off x="173739" y="5280247"/>
            <a:ext cx="5980892" cy="4256781"/>
          </a:xfrm>
          <a:prstGeom prst="rect">
            <a:avLst/>
          </a:prstGeom>
        </p:spPr>
        <p:txBody>
          <a:bodyPr/>
          <a:lstStyle/>
          <a:p>
            <a:pPr marL="0" indent="0" defTabSz="455675">
              <a:spcBef>
                <a:spcPts val="1400"/>
              </a:spcBef>
              <a:buSzTx/>
              <a:buNone/>
              <a:defRPr b="1" sz="3041">
                <a:latin typeface="Helvetica"/>
                <a:ea typeface="Helvetica"/>
                <a:cs typeface="Helvetica"/>
                <a:sym typeface="Helvetica"/>
              </a:defRPr>
            </a:pPr>
            <a:r>
              <a:t>Conditions:</a:t>
            </a:r>
          </a:p>
          <a:p>
            <a:pPr marL="375602" indent="-375602" defTabSz="455675">
              <a:spcBef>
                <a:spcPts val="1400"/>
              </a:spcBef>
              <a:defRPr b="1" sz="3041">
                <a:latin typeface="Helvetica"/>
                <a:ea typeface="Helvetica"/>
                <a:cs typeface="Helvetica"/>
                <a:sym typeface="Helvetica"/>
              </a:defRPr>
            </a:pPr>
            <a:r>
              <a:t>post-absorptive </a:t>
            </a:r>
          </a:p>
          <a:p>
            <a:pPr marL="375602" indent="-375602" defTabSz="455675">
              <a:spcBef>
                <a:spcPts val="1400"/>
              </a:spcBef>
              <a:defRPr b="1" sz="3041">
                <a:latin typeface="Helvetica"/>
                <a:ea typeface="Helvetica"/>
                <a:cs typeface="Helvetica"/>
                <a:sym typeface="Helvetica"/>
              </a:defRPr>
            </a:pPr>
            <a:r>
              <a:t>thermo-neutral zone supine</a:t>
            </a:r>
          </a:p>
          <a:p>
            <a:pPr marL="375602" indent="-375602" defTabSz="455675">
              <a:spcBef>
                <a:spcPts val="1400"/>
              </a:spcBef>
              <a:defRPr b="1" sz="3041">
                <a:latin typeface="Helvetica"/>
                <a:ea typeface="Helvetica"/>
                <a:cs typeface="Helvetica"/>
                <a:sym typeface="Helvetica"/>
              </a:defRPr>
            </a:pPr>
            <a:r>
              <a:t>awake </a:t>
            </a:r>
          </a:p>
          <a:p>
            <a:pPr marL="375602" indent="-375602" defTabSz="455675">
              <a:spcBef>
                <a:spcPts val="1400"/>
              </a:spcBef>
              <a:defRPr b="1" sz="3041">
                <a:latin typeface="Helvetica"/>
                <a:ea typeface="Helvetica"/>
                <a:cs typeface="Helvetica"/>
                <a:sym typeface="Helvetica"/>
              </a:defRPr>
            </a:pPr>
            <a:r>
              <a:t>no heavy physical activity the day before</a:t>
            </a:r>
          </a:p>
          <a:p>
            <a:pPr marL="375602" indent="-375602" defTabSz="455675">
              <a:spcBef>
                <a:spcPts val="1400"/>
              </a:spcBef>
              <a:defRPr b="1" sz="3041">
                <a:latin typeface="Helvetica"/>
                <a:ea typeface="Helvetica"/>
                <a:cs typeface="Helvetica"/>
                <a:sym typeface="Helvetica"/>
              </a:defRPr>
            </a:pPr>
            <a:r>
              <a:t>non-pregnant</a:t>
            </a:r>
          </a:p>
        </p:txBody>
      </p:sp>
      <p:sp>
        <p:nvSpPr>
          <p:cNvPr id="209" name="Atwater-Benedict Respiration Chamber"/>
          <p:cNvSpPr txBox="1"/>
          <p:nvPr>
            <p:ph type="title"/>
          </p:nvPr>
        </p:nvSpPr>
        <p:spPr>
          <a:xfrm>
            <a:off x="6491147" y="689935"/>
            <a:ext cx="6350001" cy="2749437"/>
          </a:xfrm>
          <a:prstGeom prst="rect">
            <a:avLst/>
          </a:prstGeom>
        </p:spPr>
        <p:txBody>
          <a:bodyPr/>
          <a:lstStyle>
            <a:lvl1pPr defTabSz="397256">
              <a:defRPr b="1" sz="5712">
                <a:latin typeface="Helvetica"/>
                <a:ea typeface="Helvetica"/>
                <a:cs typeface="Helvetica"/>
                <a:sym typeface="Helvetica"/>
              </a:defRPr>
            </a:lvl1pPr>
          </a:lstStyle>
          <a:p>
            <a:pPr/>
            <a:r>
              <a:t>Atwater-Benedict Respiration Chamber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2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9" grpId="1"/>
      <p:bldP build="whole" bldLvl="1" animBg="1" rev="0" advAuto="0" spid="208"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IMG_0087.jpg" descr="IMG_0087.jpg"/>
          <p:cNvPicPr>
            <a:picLocks noChangeAspect="1"/>
          </p:cNvPicPr>
          <p:nvPr/>
        </p:nvPicPr>
        <p:blipFill>
          <a:blip r:embed="rId3">
            <a:extLst/>
          </a:blip>
          <a:stretch>
            <a:fillRect/>
          </a:stretch>
        </p:blipFill>
        <p:spPr>
          <a:xfrm>
            <a:off x="3174590" y="-1"/>
            <a:ext cx="6655621" cy="97536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Indirect_calorimetry_laboratory_with_canopy_hood.jpg" descr="Indirect_calorimetry_laboratory_with_canopy_hood.jpg"/>
          <p:cNvPicPr>
            <a:picLocks noChangeAspect="1"/>
          </p:cNvPicPr>
          <p:nvPr/>
        </p:nvPicPr>
        <p:blipFill>
          <a:blip r:embed="rId3">
            <a:extLst/>
          </a:blip>
          <a:stretch>
            <a:fillRect/>
          </a:stretch>
        </p:blipFill>
        <p:spPr>
          <a:xfrm>
            <a:off x="-1" y="383576"/>
            <a:ext cx="13004801" cy="8657535"/>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hermoneutral Zone"/>
          <p:cNvSpPr txBox="1"/>
          <p:nvPr>
            <p:ph type="title"/>
          </p:nvPr>
        </p:nvSpPr>
        <p:spPr>
          <a:xfrm>
            <a:off x="441072" y="2597193"/>
            <a:ext cx="12122656" cy="4559214"/>
          </a:xfrm>
          <a:prstGeom prst="rect">
            <a:avLst/>
          </a:prstGeom>
        </p:spPr>
        <p:txBody>
          <a:bodyPr/>
          <a:lstStyle>
            <a:lvl1pPr>
              <a:defRPr b="1" sz="8600">
                <a:latin typeface="Helvetica"/>
                <a:ea typeface="Helvetica"/>
                <a:cs typeface="Helvetica"/>
                <a:sym typeface="Helvetica"/>
              </a:defRPr>
            </a:lvl1pPr>
          </a:lstStyle>
          <a:p>
            <a:pPr/>
            <a:r>
              <a:t>Thermoneutral Zone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figure-17-21.jpg" descr="figure-17-21.jpg"/>
          <p:cNvPicPr>
            <a:picLocks noChangeAspect="1"/>
          </p:cNvPicPr>
          <p:nvPr/>
        </p:nvPicPr>
        <p:blipFill>
          <a:blip r:embed="rId3">
            <a:extLst/>
          </a:blip>
          <a:stretch>
            <a:fillRect/>
          </a:stretch>
        </p:blipFill>
        <p:spPr>
          <a:xfrm>
            <a:off x="1508112" y="136459"/>
            <a:ext cx="9988576" cy="9480682"/>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Respiratory Quotient"/>
          <p:cNvSpPr txBox="1"/>
          <p:nvPr>
            <p:ph type="title"/>
          </p:nvPr>
        </p:nvSpPr>
        <p:spPr>
          <a:xfrm>
            <a:off x="575762" y="4106692"/>
            <a:ext cx="11853276" cy="1540216"/>
          </a:xfrm>
          <a:prstGeom prst="rect">
            <a:avLst/>
          </a:prstGeom>
        </p:spPr>
        <p:txBody>
          <a:bodyPr/>
          <a:lstStyle>
            <a:lvl1pPr>
              <a:defRPr b="1" sz="8500">
                <a:latin typeface="Helvetica"/>
                <a:ea typeface="Helvetica"/>
                <a:cs typeface="Helvetica"/>
                <a:sym typeface="Helvetica"/>
              </a:defRPr>
            </a:lvl1pPr>
          </a:lstStyle>
          <a:p>
            <a:pPr/>
            <a:r>
              <a:t>Respiratory Quotient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IMG_0088.jpg" descr="IMG_0088.jpg"/>
          <p:cNvPicPr>
            <a:picLocks noChangeAspect="1"/>
          </p:cNvPicPr>
          <p:nvPr/>
        </p:nvPicPr>
        <p:blipFill>
          <a:blip r:embed="rId3">
            <a:extLst/>
          </a:blip>
          <a:stretch>
            <a:fillRect/>
          </a:stretch>
        </p:blipFill>
        <p:spPr>
          <a:xfrm>
            <a:off x="515444" y="1860786"/>
            <a:ext cx="11973912" cy="6032028"/>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NegativeCalorieAprilFoolsMeme.jpg" descr="NegativeCalorieAprilFoolsMeme.jpg"/>
          <p:cNvPicPr>
            <a:picLocks noChangeAspect="1"/>
          </p:cNvPicPr>
          <p:nvPr/>
        </p:nvPicPr>
        <p:blipFill>
          <a:blip r:embed="rId2">
            <a:extLst/>
          </a:blip>
          <a:stretch>
            <a:fillRect/>
          </a:stretch>
        </p:blipFill>
        <p:spPr>
          <a:xfrm>
            <a:off x="1625600" y="0"/>
            <a:ext cx="9753600" cy="975360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pecific Dynamic Action"/>
          <p:cNvSpPr txBox="1"/>
          <p:nvPr>
            <p:ph type="title"/>
          </p:nvPr>
        </p:nvSpPr>
        <p:spPr>
          <a:xfrm>
            <a:off x="458254" y="2459185"/>
            <a:ext cx="11958831" cy="4814751"/>
          </a:xfrm>
          <a:prstGeom prst="rect">
            <a:avLst/>
          </a:prstGeom>
        </p:spPr>
        <p:txBody>
          <a:bodyPr/>
          <a:lstStyle>
            <a:lvl1pPr>
              <a:defRPr b="1">
                <a:latin typeface="Helvetica"/>
                <a:ea typeface="Helvetica"/>
                <a:cs typeface="Helvetica"/>
                <a:sym typeface="Helvetica"/>
              </a:defRPr>
            </a:lvl1pPr>
          </a:lstStyle>
          <a:p>
            <a:pPr/>
            <a:r>
              <a:t>Specific Dynamic Action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Nutrition &amp; Metabolism.pdf" descr="Nutrition &amp; Metabolism.pdf"/>
          <p:cNvPicPr>
            <a:picLocks noChangeAspect="1"/>
          </p:cNvPicPr>
          <p:nvPr/>
        </p:nvPicPr>
        <p:blipFill>
          <a:blip r:embed="rId3">
            <a:extLst/>
          </a:blip>
          <a:srcRect l="0" t="0" r="0" b="20537"/>
          <a:stretch>
            <a:fillRect/>
          </a:stretch>
        </p:blipFill>
        <p:spPr>
          <a:xfrm>
            <a:off x="0" y="-544936"/>
            <a:ext cx="13004800" cy="14622887"/>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Metabolic Pathways"/>
          <p:cNvSpPr txBox="1"/>
          <p:nvPr>
            <p:ph type="title"/>
          </p:nvPr>
        </p:nvSpPr>
        <p:spPr>
          <a:xfrm>
            <a:off x="728667" y="3794421"/>
            <a:ext cx="11547466" cy="2164758"/>
          </a:xfrm>
          <a:prstGeom prst="rect">
            <a:avLst/>
          </a:prstGeom>
        </p:spPr>
        <p:txBody>
          <a:bodyPr/>
          <a:lstStyle>
            <a:lvl1pPr>
              <a:defRPr b="1" sz="9000">
                <a:latin typeface="Helvetica"/>
                <a:ea typeface="Helvetica"/>
                <a:cs typeface="Helvetica"/>
                <a:sym typeface="Helvetica"/>
              </a:defRPr>
            </a:lvl1pPr>
          </a:lstStyle>
          <a:p>
            <a:pPr/>
            <a:r>
              <a:t>Metabolic Pathways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Acetyl-CoA-2D.jpg" descr="Acetyl-CoA-2D.jpg"/>
          <p:cNvPicPr>
            <a:picLocks noChangeAspect="1"/>
          </p:cNvPicPr>
          <p:nvPr/>
        </p:nvPicPr>
        <p:blipFill>
          <a:blip r:embed="rId3">
            <a:extLst/>
          </a:blip>
          <a:stretch>
            <a:fillRect/>
          </a:stretch>
        </p:blipFill>
        <p:spPr>
          <a:xfrm>
            <a:off x="0" y="2193082"/>
            <a:ext cx="13004801" cy="5367436"/>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Glycolysis.jpg" descr="Glycolysis.jpg"/>
          <p:cNvPicPr>
            <a:picLocks noChangeAspect="1"/>
          </p:cNvPicPr>
          <p:nvPr/>
        </p:nvPicPr>
        <p:blipFill>
          <a:blip r:embed="rId3">
            <a:extLst/>
          </a:blip>
          <a:stretch>
            <a:fillRect/>
          </a:stretch>
        </p:blipFill>
        <p:spPr>
          <a:xfrm>
            <a:off x="-1" y="1855315"/>
            <a:ext cx="13004801" cy="604297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55" name="396C85DA-731B-4537-9AFC-63C7C23DCCA8-L0-001.png" descr="396C85DA-731B-4537-9AFC-63C7C23DCCA8-L0-001.png"/>
          <p:cNvPicPr>
            <a:picLocks noChangeAspect="1"/>
          </p:cNvPicPr>
          <p:nvPr/>
        </p:nvPicPr>
        <p:blipFill>
          <a:blip r:embed="rId3">
            <a:extLst/>
          </a:blip>
          <a:stretch>
            <a:fillRect/>
          </a:stretch>
        </p:blipFill>
        <p:spPr>
          <a:xfrm>
            <a:off x="-1" y="2533226"/>
            <a:ext cx="13004801" cy="4687148"/>
          </a:xfrm>
          <a:prstGeom prst="rect">
            <a:avLst/>
          </a:prstGeom>
          <a:ln w="12700">
            <a:miter lim="400000"/>
          </a:ln>
        </p:spPr>
      </p:pic>
      <p:sp>
        <p:nvSpPr>
          <p:cNvPr id="256" name="https://en.wikipedia.org/wiki/Luebering–Rapoport_pathway"/>
          <p:cNvSpPr txBox="1"/>
          <p:nvPr/>
        </p:nvSpPr>
        <p:spPr>
          <a:xfrm>
            <a:off x="6919238" y="9375058"/>
            <a:ext cx="5692150" cy="3713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sz="1600" u="sng">
                <a:uFill>
                  <a:solidFill>
                    <a:srgbClr val="0000FF"/>
                  </a:solidFill>
                </a:uFill>
                <a:latin typeface="Calibri"/>
                <a:ea typeface="Calibri"/>
                <a:cs typeface="Calibri"/>
                <a:sym typeface="Calibri"/>
                <a:hlinkClick r:id="rId4" invalidUrl="" action="" tgtFrame="" tooltip="" history="1" highlightClick="0" endSnd="0"/>
              </a:defRPr>
            </a:lvl1pPr>
          </a:lstStyle>
          <a:p>
            <a:pPr>
              <a:defRPr u="none">
                <a:uFillTx/>
              </a:defRPr>
            </a:pPr>
            <a:r>
              <a:rPr u="sng">
                <a:uFill>
                  <a:solidFill>
                    <a:srgbClr val="0000FF"/>
                  </a:solidFill>
                </a:uFill>
                <a:hlinkClick r:id="rId4" invalidUrl="" action="" tgtFrame="" tooltip="" history="1" highlightClick="0" endSnd="0"/>
              </a:rPr>
              <a:t>https://en.wikipedia.org/wiki/Luebering–Rapoport_pathway</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Gluconeogenesis"/>
          <p:cNvSpPr txBox="1"/>
          <p:nvPr>
            <p:ph type="title"/>
          </p:nvPr>
        </p:nvSpPr>
        <p:spPr>
          <a:xfrm>
            <a:off x="1115468" y="3771965"/>
            <a:ext cx="10773864" cy="2209670"/>
          </a:xfrm>
          <a:prstGeom prst="rect">
            <a:avLst/>
          </a:prstGeom>
        </p:spPr>
        <p:txBody>
          <a:bodyPr/>
          <a:lstStyle>
            <a:lvl1pPr>
              <a:defRPr b="1" sz="9000">
                <a:latin typeface="Helvetica"/>
                <a:ea typeface="Helvetica"/>
                <a:cs typeface="Helvetica"/>
                <a:sym typeface="Helvetica"/>
              </a:defRPr>
            </a:lvl1pPr>
          </a:lstStyle>
          <a:p>
            <a:pPr/>
            <a:r>
              <a:t>Gluconeogenesis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3-Steps.png" descr="3-Steps.png"/>
          <p:cNvPicPr>
            <a:picLocks noChangeAspect="1"/>
          </p:cNvPicPr>
          <p:nvPr/>
        </p:nvPicPr>
        <p:blipFill>
          <a:blip r:embed="rId3">
            <a:extLst/>
          </a:blip>
          <a:stretch>
            <a:fillRect/>
          </a:stretch>
        </p:blipFill>
        <p:spPr>
          <a:xfrm>
            <a:off x="0" y="648537"/>
            <a:ext cx="13004801" cy="8456526"/>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Glycolysis.jpg" descr="Glycolysis.jpg"/>
          <p:cNvPicPr>
            <a:picLocks noChangeAspect="1"/>
          </p:cNvPicPr>
          <p:nvPr/>
        </p:nvPicPr>
        <p:blipFill>
          <a:blip r:embed="rId3">
            <a:extLst/>
          </a:blip>
          <a:stretch>
            <a:fillRect/>
          </a:stretch>
        </p:blipFill>
        <p:spPr>
          <a:xfrm>
            <a:off x="-1" y="1855315"/>
            <a:ext cx="13004801" cy="604297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IMG_0091.jpg" descr="IMG_0091.jpg"/>
          <p:cNvPicPr>
            <a:picLocks noChangeAspect="1"/>
          </p:cNvPicPr>
          <p:nvPr/>
        </p:nvPicPr>
        <p:blipFill>
          <a:blip r:embed="rId3">
            <a:extLst/>
          </a:blip>
          <a:stretch>
            <a:fillRect/>
          </a:stretch>
        </p:blipFill>
        <p:spPr>
          <a:xfrm>
            <a:off x="0" y="478697"/>
            <a:ext cx="13004801" cy="9308385"/>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Amino_acid_catabolism_revised.png" descr="Amino_acid_catabolism_revised.png"/>
          <p:cNvPicPr>
            <a:picLocks noChangeAspect="1"/>
          </p:cNvPicPr>
          <p:nvPr/>
        </p:nvPicPr>
        <p:blipFill>
          <a:blip r:embed="rId3">
            <a:extLst/>
          </a:blip>
          <a:stretch>
            <a:fillRect/>
          </a:stretch>
        </p:blipFill>
        <p:spPr>
          <a:xfrm>
            <a:off x="0" y="312201"/>
            <a:ext cx="13004800" cy="9129198"/>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image6.png" descr="image6.png"/>
          <p:cNvPicPr>
            <a:picLocks noChangeAspect="1"/>
          </p:cNvPicPr>
          <p:nvPr/>
        </p:nvPicPr>
        <p:blipFill>
          <a:blip r:embed="rId3">
            <a:extLst/>
          </a:blip>
          <a:stretch>
            <a:fillRect/>
          </a:stretch>
        </p:blipFill>
        <p:spPr>
          <a:xfrm>
            <a:off x="341412" y="213375"/>
            <a:ext cx="12424317" cy="931823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Basal Metabolic Rate"/>
          <p:cNvSpPr txBox="1"/>
          <p:nvPr>
            <p:ph type="title"/>
          </p:nvPr>
        </p:nvSpPr>
        <p:spPr>
          <a:xfrm>
            <a:off x="231237" y="3225800"/>
            <a:ext cx="12542326" cy="3302000"/>
          </a:xfrm>
          <a:prstGeom prst="rect">
            <a:avLst/>
          </a:prstGeom>
        </p:spPr>
        <p:txBody>
          <a:bodyPr/>
          <a:lstStyle>
            <a:lvl1pPr>
              <a:defRPr b="1" sz="9200">
                <a:latin typeface="Helvetica"/>
                <a:ea typeface="Helvetica"/>
                <a:cs typeface="Helvetica"/>
                <a:sym typeface="Helvetica"/>
              </a:defRPr>
            </a:lvl1pPr>
          </a:lstStyle>
          <a:p>
            <a:pPr/>
            <a:r>
              <a:t>Basal Metabolic Rate</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image3.png" descr="image3.png"/>
          <p:cNvPicPr>
            <a:picLocks noChangeAspect="1"/>
          </p:cNvPicPr>
          <p:nvPr/>
        </p:nvPicPr>
        <p:blipFill>
          <a:blip r:embed="rId3">
            <a:extLst/>
          </a:blip>
          <a:stretch>
            <a:fillRect/>
          </a:stretch>
        </p:blipFill>
        <p:spPr>
          <a:xfrm>
            <a:off x="126435" y="332713"/>
            <a:ext cx="12878366" cy="9139485"/>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Human-brown-adipose-tissue-detected-by-fluorodeoxyglucose-FDG-positron-emission.png.jpeg" descr="Human-brown-adipose-tissue-detected-by-fluorodeoxyglucose-FDG-positron-emission.png.jpeg"/>
          <p:cNvPicPr>
            <a:picLocks noChangeAspect="1"/>
          </p:cNvPicPr>
          <p:nvPr/>
        </p:nvPicPr>
        <p:blipFill>
          <a:blip r:embed="rId3">
            <a:extLst/>
          </a:blip>
          <a:stretch>
            <a:fillRect/>
          </a:stretch>
        </p:blipFill>
        <p:spPr>
          <a:xfrm>
            <a:off x="3470382" y="0"/>
            <a:ext cx="6064036" cy="97536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PET Scan Preparation"/>
          <p:cNvSpPr txBox="1"/>
          <p:nvPr>
            <p:ph type="title" idx="4294967295"/>
          </p:nvPr>
        </p:nvSpPr>
        <p:spPr>
          <a:xfrm>
            <a:off x="952500" y="197495"/>
            <a:ext cx="11099800" cy="1440420"/>
          </a:xfrm>
          <a:prstGeom prst="rect">
            <a:avLst/>
          </a:prstGeom>
        </p:spPr>
        <p:txBody>
          <a:bodyPr/>
          <a:lstStyle/>
          <a:p>
            <a:pPr/>
            <a:r>
              <a:t>PET Scan Preparation</a:t>
            </a:r>
          </a:p>
        </p:txBody>
      </p:sp>
      <p:pic>
        <p:nvPicPr>
          <p:cNvPr id="293" name="Image 2-9-19 at 10.15 am.jpg" descr="Image 2-9-19 at 10.15 am.jpg"/>
          <p:cNvPicPr>
            <a:picLocks noChangeAspect="1"/>
          </p:cNvPicPr>
          <p:nvPr/>
        </p:nvPicPr>
        <p:blipFill>
          <a:blip r:embed="rId3">
            <a:extLst/>
          </a:blip>
          <a:stretch>
            <a:fillRect/>
          </a:stretch>
        </p:blipFill>
        <p:spPr>
          <a:xfrm>
            <a:off x="0" y="2138062"/>
            <a:ext cx="13004801" cy="5477476"/>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PET Scan Preparation"/>
          <p:cNvSpPr txBox="1"/>
          <p:nvPr>
            <p:ph type="title" idx="4294967295"/>
          </p:nvPr>
        </p:nvSpPr>
        <p:spPr>
          <a:xfrm>
            <a:off x="952500" y="197495"/>
            <a:ext cx="11099800" cy="1440420"/>
          </a:xfrm>
          <a:prstGeom prst="rect">
            <a:avLst/>
          </a:prstGeom>
        </p:spPr>
        <p:txBody>
          <a:bodyPr/>
          <a:lstStyle/>
          <a:p>
            <a:pPr/>
            <a:r>
              <a:t>PET Scan Preparation</a:t>
            </a:r>
          </a:p>
        </p:txBody>
      </p:sp>
      <p:pic>
        <p:nvPicPr>
          <p:cNvPr id="298" name="Image 2-9-19 at 10.15 am.jpeg" descr="Image 2-9-19 at 10.15 am.jpeg"/>
          <p:cNvPicPr>
            <a:picLocks noChangeAspect="1"/>
          </p:cNvPicPr>
          <p:nvPr/>
        </p:nvPicPr>
        <p:blipFill>
          <a:blip r:embed="rId3">
            <a:extLst/>
          </a:blip>
          <a:stretch>
            <a:fillRect/>
          </a:stretch>
        </p:blipFill>
        <p:spPr>
          <a:xfrm>
            <a:off x="0" y="2138063"/>
            <a:ext cx="13004801" cy="5477474"/>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Glucose_vs_FDG_Diagram.png" descr="Glucose_vs_FDG_Diagram.png"/>
          <p:cNvPicPr>
            <a:picLocks noChangeAspect="1"/>
          </p:cNvPicPr>
          <p:nvPr/>
        </p:nvPicPr>
        <p:blipFill>
          <a:blip r:embed="rId3">
            <a:extLst/>
          </a:blip>
          <a:stretch>
            <a:fillRect/>
          </a:stretch>
        </p:blipFill>
        <p:spPr>
          <a:xfrm>
            <a:off x="0" y="1788159"/>
            <a:ext cx="13004801" cy="6177282"/>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Human-brown-adipose-tissue-detected-by-fluorodeoxyglucose-FDG-positron-emission.png.jpeg" descr="Human-brown-adipose-tissue-detected-by-fluorodeoxyglucose-FDG-positron-emission.png.jpeg"/>
          <p:cNvPicPr>
            <a:picLocks noChangeAspect="1"/>
          </p:cNvPicPr>
          <p:nvPr/>
        </p:nvPicPr>
        <p:blipFill>
          <a:blip r:embed="rId3">
            <a:extLst/>
          </a:blip>
          <a:stretch>
            <a:fillRect/>
          </a:stretch>
        </p:blipFill>
        <p:spPr>
          <a:xfrm>
            <a:off x="3501292" y="-1"/>
            <a:ext cx="6002216" cy="9753601"/>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Human-brown-adipose-tissue-detected-by-fluorodeoxyglucose-FDG-positron-emission.png.jpeg" descr="Human-brown-adipose-tissue-detected-by-fluorodeoxyglucose-FDG-positron-emission.png.jpeg"/>
          <p:cNvPicPr>
            <a:picLocks noChangeAspect="1"/>
          </p:cNvPicPr>
          <p:nvPr/>
        </p:nvPicPr>
        <p:blipFill>
          <a:blip r:embed="rId3">
            <a:extLst/>
          </a:blip>
          <a:stretch>
            <a:fillRect/>
          </a:stretch>
        </p:blipFill>
        <p:spPr>
          <a:xfrm>
            <a:off x="828349" y="0"/>
            <a:ext cx="11348102" cy="975360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Title"/>
          <p:cNvSpPr txBox="1"/>
          <p:nvPr>
            <p:ph type="title"/>
          </p:nvPr>
        </p:nvSpPr>
        <p:spPr>
          <a:prstGeom prst="rect">
            <a:avLst/>
          </a:prstGeom>
        </p:spPr>
        <p:txBody>
          <a:bodyPr/>
          <a:lstStyle/>
          <a:p>
            <a:pPr/>
          </a:p>
        </p:txBody>
      </p:sp>
      <p:pic>
        <p:nvPicPr>
          <p:cNvPr id="315" name="5-Figure2-1.png" descr="5-Figure2-1.png"/>
          <p:cNvPicPr>
            <a:picLocks noChangeAspect="1"/>
          </p:cNvPicPr>
          <p:nvPr/>
        </p:nvPicPr>
        <p:blipFill>
          <a:blip r:embed="rId3">
            <a:extLst/>
          </a:blip>
          <a:stretch>
            <a:fillRect/>
          </a:stretch>
        </p:blipFill>
        <p:spPr>
          <a:xfrm>
            <a:off x="0" y="2378061"/>
            <a:ext cx="13004800" cy="4997478"/>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9" name="Image 2-9-19 at 10.24 am.jpeg" descr="Image 2-9-19 at 10.24 am.jpeg"/>
          <p:cNvPicPr>
            <a:picLocks noChangeAspect="1"/>
          </p:cNvPicPr>
          <p:nvPr/>
        </p:nvPicPr>
        <p:blipFill>
          <a:blip r:embed="rId3">
            <a:extLst/>
          </a:blip>
          <a:stretch>
            <a:fillRect/>
          </a:stretch>
        </p:blipFill>
        <p:spPr>
          <a:xfrm>
            <a:off x="0" y="2984771"/>
            <a:ext cx="13004801" cy="3784058"/>
          </a:xfrm>
          <a:prstGeom prst="rect">
            <a:avLst/>
          </a:prstGeom>
          <a:ln w="12700">
            <a:miter lim="400000"/>
          </a:ln>
        </p:spPr>
      </p:pic>
      <p:sp>
        <p:nvSpPr>
          <p:cNvPr id="320" name="PET Scan Preparation"/>
          <p:cNvSpPr txBox="1"/>
          <p:nvPr>
            <p:ph type="title"/>
          </p:nvPr>
        </p:nvSpPr>
        <p:spPr>
          <a:xfrm>
            <a:off x="952500" y="197495"/>
            <a:ext cx="11099800" cy="1440420"/>
          </a:xfrm>
          <a:prstGeom prst="rect">
            <a:avLst/>
          </a:prstGeom>
        </p:spPr>
        <p:txBody>
          <a:bodyPr/>
          <a:lstStyle/>
          <a:p>
            <a:pPr/>
            <a:r>
              <a:t>PET Scan Preparation</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4" name="Showing-the-respiration-calorimeter-of-the-Russell-Sage-Inst.jpg" descr="Showing-the-respiration-calorimeter-of-the-Russell-Sage-Inst.jpg"/>
          <p:cNvPicPr>
            <a:picLocks noChangeAspect="1"/>
          </p:cNvPicPr>
          <p:nvPr/>
        </p:nvPicPr>
        <p:blipFill>
          <a:blip r:embed="rId3">
            <a:extLst/>
          </a:blip>
          <a:stretch>
            <a:fillRect/>
          </a:stretch>
        </p:blipFill>
        <p:spPr>
          <a:xfrm>
            <a:off x="-10815" y="-3523"/>
            <a:ext cx="6350001" cy="5232401"/>
          </a:xfrm>
          <a:prstGeom prst="rect">
            <a:avLst/>
          </a:prstGeom>
          <a:ln w="12700">
            <a:miter lim="400000"/>
          </a:ln>
        </p:spPr>
      </p:pic>
      <p:pic>
        <p:nvPicPr>
          <p:cNvPr id="325" name="tumblr_m2ablnr36Q1qzouqmo1_500.jpg" descr="tumblr_m2ablnr36Q1qzouqmo1_500.jpg"/>
          <p:cNvPicPr>
            <a:picLocks noChangeAspect="1"/>
          </p:cNvPicPr>
          <p:nvPr/>
        </p:nvPicPr>
        <p:blipFill>
          <a:blip r:embed="rId4">
            <a:extLst/>
          </a:blip>
          <a:stretch>
            <a:fillRect/>
          </a:stretch>
        </p:blipFill>
        <p:spPr>
          <a:xfrm>
            <a:off x="6339185" y="4076700"/>
            <a:ext cx="6350001" cy="5676900"/>
          </a:xfrm>
          <a:prstGeom prst="rect">
            <a:avLst/>
          </a:prstGeom>
          <a:ln w="12700">
            <a:miter lim="400000"/>
          </a:ln>
        </p:spPr>
      </p:pic>
      <p:sp>
        <p:nvSpPr>
          <p:cNvPr id="326" name="Conditions:…"/>
          <p:cNvSpPr txBox="1"/>
          <p:nvPr>
            <p:ph type="body" sz="half" idx="4294967295"/>
          </p:nvPr>
        </p:nvSpPr>
        <p:spPr>
          <a:xfrm>
            <a:off x="173739" y="5280247"/>
            <a:ext cx="5980892" cy="4256781"/>
          </a:xfrm>
          <a:prstGeom prst="rect">
            <a:avLst/>
          </a:prstGeom>
        </p:spPr>
        <p:txBody>
          <a:bodyPr/>
          <a:lstStyle/>
          <a:p>
            <a:pPr marL="0" indent="0" defTabSz="455675">
              <a:spcBef>
                <a:spcPts val="1400"/>
              </a:spcBef>
              <a:buSzTx/>
              <a:buNone/>
              <a:defRPr b="1" sz="3041">
                <a:latin typeface="Helvetica"/>
                <a:ea typeface="Helvetica"/>
                <a:cs typeface="Helvetica"/>
                <a:sym typeface="Helvetica"/>
              </a:defRPr>
            </a:pPr>
            <a:r>
              <a:t>Conditions:</a:t>
            </a:r>
          </a:p>
          <a:p>
            <a:pPr marL="375602" indent="-375602" defTabSz="455675">
              <a:spcBef>
                <a:spcPts val="1400"/>
              </a:spcBef>
              <a:defRPr b="1" sz="3041">
                <a:latin typeface="Helvetica"/>
                <a:ea typeface="Helvetica"/>
                <a:cs typeface="Helvetica"/>
                <a:sym typeface="Helvetica"/>
              </a:defRPr>
            </a:pPr>
            <a:r>
              <a:t>post-absorptive </a:t>
            </a:r>
          </a:p>
          <a:p>
            <a:pPr marL="375602" indent="-375602" defTabSz="455675">
              <a:spcBef>
                <a:spcPts val="1400"/>
              </a:spcBef>
              <a:defRPr b="1" sz="3041">
                <a:latin typeface="Helvetica"/>
                <a:ea typeface="Helvetica"/>
                <a:cs typeface="Helvetica"/>
                <a:sym typeface="Helvetica"/>
              </a:defRPr>
            </a:pPr>
            <a:r>
              <a:t>thermo-neutral zone supine</a:t>
            </a:r>
          </a:p>
          <a:p>
            <a:pPr marL="375602" indent="-375602" defTabSz="455675">
              <a:spcBef>
                <a:spcPts val="1400"/>
              </a:spcBef>
              <a:defRPr b="1" sz="3041">
                <a:latin typeface="Helvetica"/>
                <a:ea typeface="Helvetica"/>
                <a:cs typeface="Helvetica"/>
                <a:sym typeface="Helvetica"/>
              </a:defRPr>
            </a:pPr>
            <a:r>
              <a:t>awake </a:t>
            </a:r>
          </a:p>
          <a:p>
            <a:pPr marL="375602" indent="-375602" defTabSz="455675">
              <a:spcBef>
                <a:spcPts val="1400"/>
              </a:spcBef>
              <a:defRPr b="1" sz="3041">
                <a:latin typeface="Helvetica"/>
                <a:ea typeface="Helvetica"/>
                <a:cs typeface="Helvetica"/>
                <a:sym typeface="Helvetica"/>
              </a:defRPr>
            </a:pPr>
            <a:r>
              <a:t>no heavy physical activity the day before</a:t>
            </a:r>
          </a:p>
          <a:p>
            <a:pPr marL="375602" indent="-375602" defTabSz="455675">
              <a:spcBef>
                <a:spcPts val="1400"/>
              </a:spcBef>
              <a:defRPr b="1" sz="3041">
                <a:latin typeface="Helvetica"/>
                <a:ea typeface="Helvetica"/>
                <a:cs typeface="Helvetica"/>
                <a:sym typeface="Helvetica"/>
              </a:defRPr>
            </a:pPr>
            <a:r>
              <a:t>non-pregnant</a:t>
            </a:r>
          </a:p>
        </p:txBody>
      </p:sp>
      <p:sp>
        <p:nvSpPr>
          <p:cNvPr id="327" name="Atwater-Benedict Respiration Chamber"/>
          <p:cNvSpPr txBox="1"/>
          <p:nvPr>
            <p:ph type="title"/>
          </p:nvPr>
        </p:nvSpPr>
        <p:spPr>
          <a:xfrm>
            <a:off x="6491147" y="689935"/>
            <a:ext cx="6350001" cy="2749437"/>
          </a:xfrm>
          <a:prstGeom prst="rect">
            <a:avLst/>
          </a:prstGeom>
        </p:spPr>
        <p:txBody>
          <a:bodyPr/>
          <a:lstStyle>
            <a:lvl1pPr defTabSz="397256">
              <a:defRPr b="1" sz="5712">
                <a:latin typeface="Helvetica"/>
                <a:ea typeface="Helvetica"/>
                <a:cs typeface="Helvetica"/>
                <a:sym typeface="Helvetica"/>
              </a:defRPr>
            </a:lvl1pPr>
          </a:lstStyle>
          <a:p>
            <a:pPr/>
            <a:r>
              <a:t>Atwater-Benedict Respiration Chamber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3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7" grpId="1"/>
      <p:bldP build="whole" bldLvl="1" animBg="1" rev="0" advAuto="0" spid="326"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Title"/>
          <p:cNvSpPr txBox="1"/>
          <p:nvPr>
            <p:ph type="title"/>
          </p:nvPr>
        </p:nvSpPr>
        <p:spPr>
          <a:prstGeom prst="rect">
            <a:avLst/>
          </a:prstGeom>
        </p:spPr>
        <p:txBody>
          <a:bodyPr/>
          <a:lstStyle/>
          <a:p>
            <a:pPr/>
          </a:p>
        </p:txBody>
      </p:sp>
      <p:pic>
        <p:nvPicPr>
          <p:cNvPr id="176" name="fdec6b099894f936c41c456830887008d0bc5c5ef4744b59716ea39504e7ddd1.jpg" descr="fdec6b099894f936c41c456830887008d0bc5c5ef4744b59716ea39504e7ddd1.jpg"/>
          <p:cNvPicPr>
            <a:picLocks noChangeAspect="1"/>
          </p:cNvPicPr>
          <p:nvPr/>
        </p:nvPicPr>
        <p:blipFill>
          <a:blip r:embed="rId3">
            <a:extLst/>
          </a:blip>
          <a:stretch>
            <a:fillRect/>
          </a:stretch>
        </p:blipFill>
        <p:spPr>
          <a:xfrm>
            <a:off x="10505" y="12719"/>
            <a:ext cx="12983790" cy="973784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Brown-and-White-adipose-tissue.jpg" descr="Brown-and-White-adipose-tissue.jpg"/>
          <p:cNvPicPr>
            <a:picLocks noChangeAspect="1"/>
          </p:cNvPicPr>
          <p:nvPr/>
        </p:nvPicPr>
        <p:blipFill>
          <a:blip r:embed="rId3">
            <a:extLst/>
          </a:blip>
          <a:stretch>
            <a:fillRect/>
          </a:stretch>
        </p:blipFill>
        <p:spPr>
          <a:xfrm>
            <a:off x="0" y="304640"/>
            <a:ext cx="13004801" cy="9144321"/>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2015-10-23-turmeric-fat-cells-weight-loss-inline-1.jpg" descr="2015-10-23-turmeric-fat-cells-weight-loss-inline-1.jpg"/>
          <p:cNvPicPr>
            <a:picLocks noChangeAspect="1"/>
          </p:cNvPicPr>
          <p:nvPr/>
        </p:nvPicPr>
        <p:blipFill>
          <a:blip r:embed="rId3">
            <a:extLst/>
          </a:blip>
          <a:stretch>
            <a:fillRect/>
          </a:stretch>
        </p:blipFill>
        <p:spPr>
          <a:xfrm>
            <a:off x="84857" y="755534"/>
            <a:ext cx="12835086" cy="8242532"/>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image3.png" descr="image3.png"/>
          <p:cNvPicPr>
            <a:picLocks noChangeAspect="1"/>
          </p:cNvPicPr>
          <p:nvPr/>
        </p:nvPicPr>
        <p:blipFill>
          <a:blip r:embed="rId3">
            <a:extLst/>
          </a:blip>
          <a:stretch>
            <a:fillRect/>
          </a:stretch>
        </p:blipFill>
        <p:spPr>
          <a:xfrm>
            <a:off x="126435" y="332713"/>
            <a:ext cx="12878366" cy="9139485"/>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Lactate"/>
          <p:cNvSpPr txBox="1"/>
          <p:nvPr>
            <p:ph type="title"/>
          </p:nvPr>
        </p:nvSpPr>
        <p:spPr>
          <a:prstGeom prst="rect">
            <a:avLst/>
          </a:prstGeom>
        </p:spPr>
        <p:txBody>
          <a:bodyPr/>
          <a:lstStyle>
            <a:lvl1pPr>
              <a:defRPr b="1" sz="9000">
                <a:latin typeface="Helvetica"/>
                <a:ea typeface="Helvetica"/>
                <a:cs typeface="Helvetica"/>
                <a:sym typeface="Helvetica"/>
              </a:defRPr>
            </a:lvl1pPr>
          </a:lstStyle>
          <a:p>
            <a:pPr/>
            <a:r>
              <a:t>Lactate</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screen-shot-2016-10-10-at-17-04-05.png" descr="screen-shot-2016-10-10-at-17-04-05.png"/>
          <p:cNvPicPr>
            <a:picLocks noChangeAspect="1"/>
          </p:cNvPicPr>
          <p:nvPr/>
        </p:nvPicPr>
        <p:blipFill>
          <a:blip r:embed="rId2">
            <a:extLst/>
          </a:blip>
          <a:stretch>
            <a:fillRect/>
          </a:stretch>
        </p:blipFill>
        <p:spPr>
          <a:xfrm>
            <a:off x="2131078" y="-1"/>
            <a:ext cx="8742644" cy="9753601"/>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9" name="IMG_0429.jpg" descr="IMG_0429.jpg"/>
          <p:cNvPicPr>
            <a:picLocks noChangeAspect="1"/>
          </p:cNvPicPr>
          <p:nvPr/>
        </p:nvPicPr>
        <p:blipFill>
          <a:blip r:embed="rId3">
            <a:extLst/>
          </a:blip>
          <a:srcRect l="665" t="0" r="0" b="0"/>
          <a:stretch>
            <a:fillRect/>
          </a:stretch>
        </p:blipFill>
        <p:spPr>
          <a:xfrm>
            <a:off x="255984" y="853431"/>
            <a:ext cx="12748668" cy="8046718"/>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tarvation"/>
          <p:cNvSpPr txBox="1"/>
          <p:nvPr>
            <p:ph type="title"/>
          </p:nvPr>
        </p:nvSpPr>
        <p:spPr>
          <a:prstGeom prst="rect">
            <a:avLst/>
          </a:prstGeom>
        </p:spPr>
        <p:txBody>
          <a:bodyPr/>
          <a:lstStyle>
            <a:lvl1pPr>
              <a:defRPr b="1" sz="9000">
                <a:latin typeface="Helvetica"/>
                <a:ea typeface="Helvetica"/>
                <a:cs typeface="Helvetica"/>
                <a:sym typeface="Helvetica"/>
              </a:defRPr>
            </a:lvl1pPr>
          </a:lstStyle>
          <a:p>
            <a:pPr/>
            <a:r>
              <a:t>Starvation</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Screen Shot 2016-07-17 at 5.06.02 PM.png" descr="Screen Shot 2016-07-17 at 5.06.02 PM.png"/>
          <p:cNvPicPr>
            <a:picLocks noChangeAspect="1"/>
          </p:cNvPicPr>
          <p:nvPr/>
        </p:nvPicPr>
        <p:blipFill>
          <a:blip r:embed="rId3">
            <a:extLst/>
          </a:blip>
          <a:stretch>
            <a:fillRect/>
          </a:stretch>
        </p:blipFill>
        <p:spPr>
          <a:xfrm>
            <a:off x="2930327" y="-273597"/>
            <a:ext cx="7144146" cy="5315745"/>
          </a:xfrm>
          <a:prstGeom prst="rect">
            <a:avLst/>
          </a:prstGeom>
          <a:ln w="12700">
            <a:miter lim="400000"/>
          </a:ln>
        </p:spPr>
      </p:pic>
      <p:pic>
        <p:nvPicPr>
          <p:cNvPr id="358" name="Screen Shot 2016-07-17 at 5.25.43 PM.png" descr="Screen Shot 2016-07-17 at 5.25.43 PM.png"/>
          <p:cNvPicPr>
            <a:picLocks noChangeAspect="1"/>
          </p:cNvPicPr>
          <p:nvPr/>
        </p:nvPicPr>
        <p:blipFill>
          <a:blip r:embed="rId4">
            <a:extLst/>
          </a:blip>
          <a:srcRect l="0" t="58341" r="810" b="20816"/>
          <a:stretch>
            <a:fillRect/>
          </a:stretch>
        </p:blipFill>
        <p:spPr>
          <a:xfrm>
            <a:off x="2935518" y="5336587"/>
            <a:ext cx="7133621" cy="369465"/>
          </a:xfrm>
          <a:prstGeom prst="rect">
            <a:avLst/>
          </a:prstGeom>
          <a:ln w="12700">
            <a:miter lim="400000"/>
          </a:ln>
        </p:spPr>
      </p:pic>
      <p:pic>
        <p:nvPicPr>
          <p:cNvPr id="359" name="Screen Shot 2016-07-17 at 7.10.26 PM.png" descr="Screen Shot 2016-07-17 at 7.10.26 PM.png"/>
          <p:cNvPicPr>
            <a:picLocks noChangeAspect="1"/>
          </p:cNvPicPr>
          <p:nvPr/>
        </p:nvPicPr>
        <p:blipFill>
          <a:blip r:embed="rId5">
            <a:extLst/>
          </a:blip>
          <a:stretch>
            <a:fillRect/>
          </a:stretch>
        </p:blipFill>
        <p:spPr>
          <a:xfrm>
            <a:off x="3340729" y="6223471"/>
            <a:ext cx="6323343" cy="326477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3" name="Fig-1-Pathophysiology-of-refeeding-syndrome-INS-insulin-GCG-glucagon-Glu-glucose-2.png" descr="Fig-1-Pathophysiology-of-refeeding-syndrome-INS-insulin-GCG-glucagon-Glu-glucose-2.png"/>
          <p:cNvPicPr>
            <a:picLocks noChangeAspect="1"/>
          </p:cNvPicPr>
          <p:nvPr/>
        </p:nvPicPr>
        <p:blipFill>
          <a:blip r:embed="rId2">
            <a:extLst/>
          </a:blip>
          <a:stretch>
            <a:fillRect/>
          </a:stretch>
        </p:blipFill>
        <p:spPr>
          <a:xfrm>
            <a:off x="2632048" y="72609"/>
            <a:ext cx="7567862" cy="9608382"/>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5" name="IMG_0382.jpg" descr="IMG_0382.jpg"/>
          <p:cNvPicPr>
            <a:picLocks noChangeAspect="1"/>
          </p:cNvPicPr>
          <p:nvPr/>
        </p:nvPicPr>
        <p:blipFill>
          <a:blip r:embed="rId2">
            <a:extLst/>
          </a:blip>
          <a:stretch>
            <a:fillRect/>
          </a:stretch>
        </p:blipFill>
        <p:spPr>
          <a:xfrm>
            <a:off x="1972313" y="10897"/>
            <a:ext cx="9060174" cy="973180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666702cdcc44848e48fe7d197a8650b958ef3849afb478197c006de9ad24e0b3.jpg" descr="666702cdcc44848e48fe7d197a8650b958ef3849afb478197c006de9ad24e0b3.jpg"/>
          <p:cNvPicPr>
            <a:picLocks noChangeAspect="1"/>
          </p:cNvPicPr>
          <p:nvPr/>
        </p:nvPicPr>
        <p:blipFill>
          <a:blip r:embed="rId3">
            <a:extLst/>
          </a:blip>
          <a:stretch>
            <a:fillRect/>
          </a:stretch>
        </p:blipFill>
        <p:spPr>
          <a:xfrm>
            <a:off x="1626681" y="1081"/>
            <a:ext cx="9751438" cy="9751438"/>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7" name="metabolic_pathways_poster.jpg" descr="metabolic_pathways_poster.jpg"/>
          <p:cNvPicPr>
            <a:picLocks noChangeAspect="1"/>
          </p:cNvPicPr>
          <p:nvPr/>
        </p:nvPicPr>
        <p:blipFill>
          <a:blip r:embed="rId2">
            <a:extLst/>
          </a:blip>
          <a:srcRect l="0" t="8596" r="0" b="11139"/>
          <a:stretch>
            <a:fillRect/>
          </a:stretch>
        </p:blipFill>
        <p:spPr>
          <a:xfrm>
            <a:off x="2505287" y="282"/>
            <a:ext cx="7994173" cy="9752984"/>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IMG_0081.jpeg" descr="IMG_0081.jpeg"/>
          <p:cNvPicPr>
            <a:picLocks noChangeAspect="1"/>
          </p:cNvPicPr>
          <p:nvPr/>
        </p:nvPicPr>
        <p:blipFill>
          <a:blip r:embed="rId3">
            <a:extLst/>
          </a:blip>
          <a:stretch>
            <a:fillRect/>
          </a:stretch>
        </p:blipFill>
        <p:spPr>
          <a:xfrm>
            <a:off x="1337593" y="1379422"/>
            <a:ext cx="10329614" cy="8374178"/>
          </a:xfrm>
          <a:prstGeom prst="rect">
            <a:avLst/>
          </a:prstGeom>
          <a:ln w="12700">
            <a:miter lim="400000"/>
          </a:ln>
        </p:spPr>
      </p:pic>
      <p:sp>
        <p:nvSpPr>
          <p:cNvPr id="185" name="John Mayow 1674"/>
          <p:cNvSpPr txBox="1"/>
          <p:nvPr>
            <p:ph type="title" idx="4294967295"/>
          </p:nvPr>
        </p:nvSpPr>
        <p:spPr>
          <a:xfrm>
            <a:off x="862501" y="-1"/>
            <a:ext cx="11099801" cy="1379424"/>
          </a:xfrm>
          <a:prstGeom prst="rect">
            <a:avLst/>
          </a:prstGeom>
        </p:spPr>
        <p:txBody>
          <a:bodyPr/>
          <a:lstStyle/>
          <a:p>
            <a:pPr/>
            <a:r>
              <a:t>John Mayow 1674</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things-that-look-like-donald-trump-20.jpg" descr="things-that-look-like-donald-trump-20.jpg"/>
          <p:cNvPicPr>
            <a:picLocks noChangeAspect="1"/>
          </p:cNvPicPr>
          <p:nvPr/>
        </p:nvPicPr>
        <p:blipFill>
          <a:blip r:embed="rId3">
            <a:extLst/>
          </a:blip>
          <a:stretch>
            <a:fillRect/>
          </a:stretch>
        </p:blipFill>
        <p:spPr>
          <a:xfrm>
            <a:off x="31849" y="1555250"/>
            <a:ext cx="12941102" cy="66431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Ice-calorimeter.jpg" descr="Ice-calorimeter.jpg"/>
          <p:cNvPicPr>
            <a:picLocks noChangeAspect="1"/>
          </p:cNvPicPr>
          <p:nvPr/>
        </p:nvPicPr>
        <p:blipFill>
          <a:blip r:embed="rId3">
            <a:extLst/>
          </a:blip>
          <a:stretch>
            <a:fillRect/>
          </a:stretch>
        </p:blipFill>
        <p:spPr>
          <a:xfrm>
            <a:off x="256011" y="116404"/>
            <a:ext cx="5680740" cy="9520792"/>
          </a:xfrm>
          <a:prstGeom prst="rect">
            <a:avLst/>
          </a:prstGeom>
          <a:ln w="12700">
            <a:miter lim="400000"/>
          </a:ln>
        </p:spPr>
      </p:pic>
      <p:sp>
        <p:nvSpPr>
          <p:cNvPr id="194" name="“La respiration est donc une combustion, à la vérité fort lente, mais d'ailleurs parfaitement semblable à celle du charbon”…"/>
          <p:cNvSpPr txBox="1"/>
          <p:nvPr/>
        </p:nvSpPr>
        <p:spPr>
          <a:xfrm>
            <a:off x="6405256" y="152399"/>
            <a:ext cx="6410687" cy="944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400">
                <a:latin typeface="Helvetica"/>
                <a:ea typeface="Helvetica"/>
                <a:cs typeface="Helvetica"/>
                <a:sym typeface="Helvetica"/>
              </a:defRPr>
            </a:pPr>
            <a:r>
              <a:t>“La respiration est donc une combustion, à la vérité fort lente, mais d'ailleurs parfaitement semblable à celle du charbon” </a:t>
            </a:r>
          </a:p>
          <a:p>
            <a:pPr>
              <a:defRPr sz="4400">
                <a:latin typeface="Helvetica"/>
                <a:ea typeface="Helvetica"/>
                <a:cs typeface="Helvetica"/>
                <a:sym typeface="Helvetica"/>
              </a:defRPr>
            </a:pPr>
          </a:p>
          <a:p>
            <a:pPr>
              <a:defRPr sz="4400">
                <a:latin typeface="Helvetica"/>
                <a:ea typeface="Helvetica"/>
                <a:cs typeface="Helvetica"/>
                <a:sym typeface="Helvetica"/>
              </a:defRPr>
            </a:pPr>
            <a:r>
              <a:t>“Breathing is therefore a combustion, in fact very slow, but moreover perfectly similar to that of coal”</a:t>
            </a:r>
          </a:p>
          <a:p>
            <a:pPr>
              <a:defRPr i="1" sz="2400"/>
            </a:pPr>
          </a:p>
          <a:p>
            <a:pPr>
              <a:defRPr i="1" sz="2400"/>
            </a:pPr>
          </a:p>
          <a:p>
            <a:pPr>
              <a:defRPr i="1" sz="3500"/>
            </a:pPr>
            <a:r>
              <a:t>Antoine Lavoisier c1780</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Energy Output =…"/>
          <p:cNvSpPr txBox="1"/>
          <p:nvPr>
            <p:ph type="title"/>
          </p:nvPr>
        </p:nvSpPr>
        <p:spPr>
          <a:xfrm>
            <a:off x="0" y="3225800"/>
            <a:ext cx="13004800" cy="3302000"/>
          </a:xfrm>
          <a:prstGeom prst="rect">
            <a:avLst/>
          </a:prstGeom>
        </p:spPr>
        <p:txBody>
          <a:bodyPr/>
          <a:lstStyle/>
          <a:p>
            <a:pPr>
              <a:defRPr b="1" sz="5300">
                <a:latin typeface="Helvetica"/>
                <a:ea typeface="Helvetica"/>
                <a:cs typeface="Helvetica"/>
                <a:sym typeface="Helvetica"/>
              </a:defRPr>
            </a:pPr>
            <a:r>
              <a:t>Energy Output = </a:t>
            </a:r>
          </a:p>
          <a:p>
            <a:pPr>
              <a:defRPr b="1" sz="5300">
                <a:latin typeface="Helvetica"/>
                <a:ea typeface="Helvetica"/>
                <a:cs typeface="Helvetica"/>
                <a:sym typeface="Helvetica"/>
              </a:defRPr>
            </a:pPr>
          </a:p>
          <a:p>
            <a:pPr>
              <a:defRPr b="1" sz="5300">
                <a:latin typeface="Helvetica"/>
                <a:ea typeface="Helvetica"/>
                <a:cs typeface="Helvetica"/>
                <a:sym typeface="Helvetica"/>
              </a:defRPr>
            </a:pPr>
            <a:r>
              <a:t>External Work + Energy Storage + Heat</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