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jpeg" ContentType="image/jpeg"/>
  <Override PartName="/ppt/notesSlides/notesSlide6.xml" ContentType="application/vnd.openxmlformats-officedocument.presentationml.notesSlide+xml"/>
  <Override PartName="/ppt/media/image2.jpeg" ContentType="image/jpeg"/>
  <Override PartName="/ppt/notesSlides/notesSlide7.xml" ContentType="application/vnd.openxmlformats-officedocument.presentationml.notesSlide+xml"/>
  <Override PartName="/ppt/media/image3.jpeg" ContentType="image/jpeg"/>
  <Override PartName="/ppt/notesSlides/notesSlide8.xml" ContentType="application/vnd.openxmlformats-officedocument.presentationml.notesSlide+xml"/>
  <Override PartName="/ppt/media/image4.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6.jpeg" ContentType="image/jpeg"/>
  <Override PartName="/ppt/notesSlides/notesSlide13.xml" ContentType="application/vnd.openxmlformats-officedocument.presentationml.notesSlide+xml"/>
  <Override PartName="/ppt/media/image7.jpeg" ContentType="image/jpeg"/>
  <Override PartName="/ppt/media/image8.jpeg" ContentType="image/jpeg"/>
  <Override PartName="/ppt/notesSlides/notesSlide14.xml" ContentType="application/vnd.openxmlformats-officedocument.presentationml.notesSlide+xml"/>
  <Override PartName="/ppt/media/image9.jpeg" ContentType="image/jpeg"/>
  <Override PartName="/ppt/notesSlides/notesSlide15.xml" ContentType="application/vnd.openxmlformats-officedocument.presentationml.notesSlide+xml"/>
  <Override PartName="/ppt/media/image10.jpeg" ContentType="image/jpeg"/>
  <Override PartName="/ppt/notesSlides/notesSlide16.xml" ContentType="application/vnd.openxmlformats-officedocument.presentationml.notesSlide+xml"/>
  <Override PartName="/ppt/media/image11.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2.jpe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3.jpeg" ContentType="image/jpeg"/>
  <Override PartName="/ppt/notesSlides/notesSlide22.xml" ContentType="application/vnd.openxmlformats-officedocument.presentationml.notesSlide+xml"/>
  <Override PartName="/ppt/media/image14.jpe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5.jpe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16.jpeg" ContentType="image/jpeg"/>
  <Override PartName="/ppt/notesSlides/notesSlide29.xml" ContentType="application/vnd.openxmlformats-officedocument.presentationml.notesSlide+xml"/>
  <Override PartName="/ppt/media/image17.jpeg" ContentType="image/jpeg"/>
  <Override PartName="/ppt/notesSlides/notesSlide30.xml" ContentType="application/vnd.openxmlformats-officedocument.presentationml.notesSlide+xml"/>
  <Override PartName="/ppt/media/image18.jpeg" ContentType="image/jpeg"/>
  <Override PartName="/ppt/media/image19.jpe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20.jpeg" ContentType="image/jpeg"/>
  <Override PartName="/ppt/notesSlides/notesSlide33.xml" ContentType="application/vnd.openxmlformats-officedocument.presentationml.notesSlide+xml"/>
  <Override PartName="/ppt/media/image21.jpeg" ContentType="image/jpeg"/>
  <Override PartName="/ppt/media/image22.jpeg" ContentType="image/jpeg"/>
  <Override PartName="/ppt/notesSlides/notesSlide34.xml" ContentType="application/vnd.openxmlformats-officedocument.presentationml.notesSlide+xml"/>
  <Override PartName="/ppt/media/image23.jpeg" ContentType="image/jpeg"/>
  <Override PartName="/ppt/media/image2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000">
        <a:latin typeface="+mn-lt"/>
        <a:ea typeface="+mn-ea"/>
        <a:cs typeface="+mn-cs"/>
        <a:sym typeface="Helvetica Neue"/>
      </a:defRPr>
    </a:lvl1pPr>
    <a:lvl2pPr indent="228600" defTabSz="457200" latinLnBrk="0">
      <a:defRPr sz="2000">
        <a:latin typeface="+mn-lt"/>
        <a:ea typeface="+mn-ea"/>
        <a:cs typeface="+mn-cs"/>
        <a:sym typeface="Helvetica Neue"/>
      </a:defRPr>
    </a:lvl2pPr>
    <a:lvl3pPr indent="457200" defTabSz="457200" latinLnBrk="0">
      <a:defRPr sz="2000">
        <a:latin typeface="+mn-lt"/>
        <a:ea typeface="+mn-ea"/>
        <a:cs typeface="+mn-cs"/>
        <a:sym typeface="Helvetica Neue"/>
      </a:defRPr>
    </a:lvl3pPr>
    <a:lvl4pPr indent="685800" defTabSz="457200" latinLnBrk="0">
      <a:defRPr sz="2000">
        <a:latin typeface="+mn-lt"/>
        <a:ea typeface="+mn-ea"/>
        <a:cs typeface="+mn-cs"/>
        <a:sym typeface="Helvetica Neue"/>
      </a:defRPr>
    </a:lvl4pPr>
    <a:lvl5pPr indent="914400" defTabSz="457200" latinLnBrk="0">
      <a:defRPr sz="2000">
        <a:latin typeface="+mn-lt"/>
        <a:ea typeface="+mn-ea"/>
        <a:cs typeface="+mn-cs"/>
        <a:sym typeface="Helvetica Neue"/>
      </a:defRPr>
    </a:lvl5pPr>
    <a:lvl6pPr indent="1143000" defTabSz="457200" latinLnBrk="0">
      <a:defRPr sz="2000">
        <a:latin typeface="+mn-lt"/>
        <a:ea typeface="+mn-ea"/>
        <a:cs typeface="+mn-cs"/>
        <a:sym typeface="Helvetica Neue"/>
      </a:defRPr>
    </a:lvl6pPr>
    <a:lvl7pPr indent="1371600" defTabSz="457200" latinLnBrk="0">
      <a:defRPr sz="2000">
        <a:latin typeface="+mn-lt"/>
        <a:ea typeface="+mn-ea"/>
        <a:cs typeface="+mn-cs"/>
        <a:sym typeface="Helvetica Neue"/>
      </a:defRPr>
    </a:lvl7pPr>
    <a:lvl8pPr indent="1600200" defTabSz="457200" latinLnBrk="0">
      <a:defRPr sz="2000">
        <a:latin typeface="+mn-lt"/>
        <a:ea typeface="+mn-ea"/>
        <a:cs typeface="+mn-cs"/>
        <a:sym typeface="Helvetica Neue"/>
      </a:defRPr>
    </a:lvl8pPr>
    <a:lvl9pPr indent="1828800" defTabSz="457200" latinLnBrk="0">
      <a:defRPr sz="20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Introduction:</a:t>
            </a:r>
          </a:p>
          <a:p>
            <a:pPr marL="120315" indent="-120315">
              <a:buSzPct val="100000"/>
              <a:buChar char="•"/>
            </a:pPr>
            <a:r>
              <a:t>Names</a:t>
            </a:r>
          </a:p>
          <a:p>
            <a:pPr marL="120315" indent="-120315">
              <a:buSzPct val="100000"/>
              <a:buChar char="•"/>
            </a:pPr>
            <a:r>
              <a:t>My background</a:t>
            </a:r>
          </a:p>
          <a:p>
            <a:pPr/>
          </a:p>
          <a:p>
            <a:pPr/>
            <a:r>
              <a:t>Apologies in advance. Normally like to make totes interactive, asking questions, drawing on white boards etc. Not sure how well this will transition into a Zoom tute…but will try and keep it interactive, and please do stop me an ask any questions along the way, and I will try and keep an eye on the comments section, so feel free to ask questions there.</a:t>
            </a:r>
          </a:p>
          <a:p>
            <a:pPr/>
          </a:p>
          <a:p>
            <a:pPr/>
            <a:r>
              <a:t>Will try and stop after each section as well…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Ted Eger videos on YouTube, linked from my blog.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Correlation between hydrophobicity and potency…the more soluble in oil, the more potent.</a:t>
            </a:r>
          </a:p>
          <a:p>
            <a:pPr/>
          </a:p>
          <a:p>
            <a:pPr/>
            <a:r>
              <a:t>What does this suggest about the site of action?</a:t>
            </a:r>
          </a:p>
          <a:p>
            <a:pPr/>
          </a:p>
          <a:p>
            <a:pPr/>
            <a:r>
              <a:t>Been a lot of debate and back and forth over the years…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Anyone heard the term “lipid rafts”?</a:t>
            </a:r>
          </a:p>
          <a:p>
            <a:pPr/>
          </a:p>
          <a:p>
            <a:pPr/>
            <a:r>
              <a:t>Recently a bit of discussion about it in the context of general anaesthesia…on Twitter at least!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“Lipid Rafts”-essentially an evolution of the fluid mosaic model. They found “lateral heterogeneity” in the fluid mosaic. The distribution of proteins and lipids etc wasn’t random Brownian motion or diffusion etc.</a:t>
            </a:r>
          </a:p>
          <a:p>
            <a:pPr/>
          </a:p>
          <a:p>
            <a:pPr/>
            <a:r>
              <a:t>Due to the different physical and chemical properties of the many different types of lipids, plus the fact that they are free to move in this sea of lipids, the idea is that they will organise themselves into the most thermodynamically favourable arrangement.</a:t>
            </a:r>
          </a:p>
          <a:p>
            <a:pPr/>
          </a:p>
          <a:p>
            <a:pPr/>
            <a:r>
              <a:t>Saturated phospholipids, cholesterol, lipidated proteins etc come together and form “lipid rafts”, in a sea of unsaturated phospholipids and other proteins</a:t>
            </a:r>
          </a:p>
          <a:p>
            <a:pPr/>
          </a:p>
          <a:p>
            <a:pPr/>
            <a:r>
              <a:t>The recent buzz around them related to some experiments that seemed to elucidate the mechanism, or at least *a* mechanism, by which anaesthetic agents cause unconsciousness. Well, in fruit flies at least!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The blue dots (“ordered”) are the very hydrophobic saturated phospholipids, cholesterol, lipidated proteins etc that form lipid “ordered” lipid bilayer. aka “raft”.</a:t>
            </a:r>
          </a:p>
          <a:p>
            <a:pPr/>
          </a:p>
          <a:p>
            <a:pPr/>
            <a:r>
              <a:t>Grey dots are the less hyrdrophobic phospholipids and proteins that for a “disordered” lipid bilayer</a:t>
            </a:r>
          </a:p>
          <a:p>
            <a:pPr/>
          </a:p>
          <a:p>
            <a:pPr/>
            <a:r>
              <a:t>Orange hexagons a molecules of anaesthetic agent.</a:t>
            </a:r>
          </a:p>
          <a:p>
            <a:pPr/>
          </a:p>
          <a:p>
            <a:pPr/>
            <a:r>
              <a:t>The idea is that the highly lipid soluble anaesthetic agents are incorporated into these lipid rafts, and cause them to expand, and fall apart a bit. Pretty sure “disurption” is not a real word! Disruption.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Normal state.</a:t>
            </a:r>
          </a:p>
          <a:p>
            <a:pPr/>
          </a:p>
          <a:p>
            <a:pPr/>
            <a:r>
              <a:t>Phospholipase D2 is hanging out in a lipid raft (aka GM1 domain)</a:t>
            </a:r>
          </a:p>
          <a:p>
            <a:pPr/>
          </a:p>
          <a:p>
            <a:pPr/>
            <a:r>
              <a:t>It’s substrate is a phospholipid called phosphatidylcholine (PC), but it can’t access them because it’s in the “disordered” part of the membrane with other less hydrophobic lipids.</a:t>
            </a:r>
          </a:p>
          <a:p>
            <a:pPr/>
          </a:p>
          <a:p>
            <a:pPr/>
            <a:r>
              <a:t>When the raft is disrupted (or disurpted!) by the anaesthetic agent, the PLD2 moves into the disorder part of the membrane and can now convert PC into phosphatidic acid</a:t>
            </a:r>
          </a:p>
          <a:p>
            <a:pPr/>
            <a:r>
              <a:t>(PA)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Anaesthetic disruption of lipid rafts, translocation of PLD2 out of the raft to site where it can act on phosphatidylcholine (PC) and is also collected with these “TREK-1” channel, and produce phosphatidic acid, which are the red dots here. It then binds to and opens the TREK-1 channel</a:t>
            </a:r>
          </a:p>
          <a:p>
            <a:pPr/>
          </a:p>
          <a:p>
            <a:pPr/>
          </a:p>
          <a:p>
            <a:pPr/>
            <a:r>
              <a:t>TREK-1 is a type of potassium channel, which kind of segues nicely into the next topic…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What do we mean by the term?</a:t>
            </a:r>
          </a:p>
          <a:p>
            <a:pPr/>
          </a:p>
          <a:p>
            <a:pPr/>
            <a:r>
              <a:t>How is it generated? (Big spherical cow!)</a:t>
            </a:r>
          </a:p>
          <a:p>
            <a:pPr/>
          </a:p>
          <a:p>
            <a:pPr/>
            <a:r>
              <a:t>Resting membrane potential</a:t>
            </a:r>
          </a:p>
          <a:p>
            <a:pPr marL="133684" indent="-133684">
              <a:buSzPct val="100000"/>
              <a:buChar char="•"/>
            </a:pPr>
            <a:r>
              <a:t>Semi-permeable membrane</a:t>
            </a:r>
          </a:p>
          <a:p>
            <a:pPr marL="133684" indent="-133684">
              <a:buSzPct val="100000"/>
              <a:buChar char="•"/>
            </a:pPr>
            <a:r>
              <a:t>Concentration gradient generated/maintained by Na+/K+/ATPase</a:t>
            </a:r>
          </a:p>
          <a:p>
            <a:pPr marL="133684" indent="-133684">
              <a:buSzPct val="100000"/>
              <a:buChar char="•"/>
            </a:pPr>
            <a:r>
              <a:t>Ions move down their concentration gradient</a:t>
            </a:r>
          </a:p>
          <a:p>
            <a:pPr marL="133684" indent="-133684">
              <a:buSzPct val="100000"/>
              <a:buChar char="•"/>
            </a:pPr>
            <a:r>
              <a:t>Greater permeability to K+ means more K+ moves out than Na+ moves in, and in doing so causes a net negative charge along the inside of the plasma membrane</a:t>
            </a:r>
          </a:p>
          <a:p>
            <a:pPr marL="133684" indent="-133684">
              <a:buSzPct val="100000"/>
              <a:buChar char="•"/>
            </a:pPr>
            <a:r>
              <a:t>Emphasise “dynamic equilibrium” (ions still move)</a:t>
            </a:r>
          </a:p>
          <a:p>
            <a:pPr marL="133684" indent="-133684">
              <a:buSzPct val="100000"/>
              <a:buChar char="•"/>
            </a:pPr>
            <a:r>
              <a:t>Nernst &amp; Goldman equations (simulator)</a:t>
            </a:r>
          </a:p>
          <a:p>
            <a:pPr marL="133684" indent="-133684">
              <a:buSzPct val="100000"/>
              <a:buChar char="•"/>
            </a:pPr>
            <a:r>
              <a:t>Equilibrium potential for different ions (reversal potential)</a:t>
            </a:r>
          </a:p>
          <a:p>
            <a:pPr marL="133684" indent="-133684">
              <a:buSzPct val="100000"/>
              <a:buChar char="•"/>
            </a:pPr>
            <a:r>
              <a:t>Most discussion is about effect of K+, Na+ (&amp; Ca2+ in cardiac action potential), but what about Cl-</a:t>
            </a:r>
          </a:p>
          <a:p>
            <a:pPr marL="133684" indent="-133684">
              <a:buSzPct val="100000"/>
              <a:buChar char="•"/>
            </a:pPr>
            <a:r>
              <a:t>Mention GABA &amp; Glycine briefly</a:t>
            </a:r>
          </a:p>
          <a:p>
            <a:pPr marL="133684" indent="-133684">
              <a:buSzPct val="100000"/>
              <a:buChar char="•"/>
            </a:pPr>
            <a:r>
              <a:t>Mention electrogenic Na+/K+/ATPase &amp; Gibbs-Donnan effect &amp; their small contribution to RMP</a:t>
            </a:r>
          </a:p>
          <a:p>
            <a:pPr marL="133684" indent="-133684">
              <a:buSzPct val="100000"/>
              <a:buChar char="•"/>
            </a:pPr>
            <a:r>
              <a:t>Gibbs-Donnan also in cell volume, oncotic pressure</a:t>
            </a:r>
          </a:p>
          <a:p>
            <a:pPr lvl="1" marL="514684" indent="-133684">
              <a:buSzPct val="100000"/>
              <a:buChar char="•"/>
            </a:pPr>
            <a:r>
              <a:t>Small contribution to RMP</a:t>
            </a:r>
          </a:p>
          <a:p>
            <a:pPr lvl="1" marL="514684" indent="-133684">
              <a:buSzPct val="100000"/>
              <a:buChar char="•"/>
            </a:pPr>
            <a:r>
              <a:t>More osmotically active particles in cells are outside due to charged proteins</a:t>
            </a:r>
          </a:p>
          <a:p>
            <a:pPr lvl="2" marL="895684" indent="-133684">
              <a:buSzPct val="100000"/>
              <a:buChar char="•"/>
            </a:pPr>
            <a:r>
              <a:t>Cells would rupture if not for Na/K+ pump</a:t>
            </a:r>
          </a:p>
          <a:p>
            <a:pPr lvl="1" marL="514684" indent="-133684">
              <a:buSzPct val="100000"/>
              <a:buChar char="•"/>
            </a:pPr>
            <a:r>
              <a:t>Donnan effect across capillary wall because more proteins in plasma than intersitium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marL="200526" indent="-200526">
              <a:buSzPct val="100000"/>
              <a:buChar char="•"/>
            </a:pPr>
            <a:r>
              <a:t>What do we mean by semi-permeable?</a:t>
            </a:r>
          </a:p>
          <a:p>
            <a:pPr lvl="1" marL="581526" indent="-200526">
              <a:buSzPct val="100000"/>
              <a:buChar char="•"/>
            </a:pPr>
            <a:r>
              <a:t>What are the different permeabilities?</a:t>
            </a:r>
          </a:p>
          <a:p>
            <a:pPr lvl="1" marL="581526" indent="-200526">
              <a:buSzPct val="100000"/>
              <a:buChar char="•"/>
            </a:pPr>
            <a:r>
              <a:t>Na+ very low in resting state</a:t>
            </a:r>
          </a:p>
          <a:p>
            <a:pPr lvl="1" marL="581526" indent="-200526">
              <a:buSzPct val="100000"/>
              <a:buChar char="•"/>
            </a:pPr>
            <a:r>
              <a:t>Small but significant permeability in resting state.</a:t>
            </a:r>
          </a:p>
          <a:p>
            <a:pPr marL="200526" indent="-200526">
              <a:buSzPct val="100000"/>
              <a:buChar char="•"/>
            </a:pPr>
            <a:r>
              <a:t>What can you tell me about the ATPase?</a:t>
            </a:r>
          </a:p>
          <a:p>
            <a:pPr lvl="1" marL="581526" indent="-200526">
              <a:buSzPct val="100000"/>
              <a:buChar char="•"/>
            </a:pPr>
            <a:r>
              <a:t>What directions is it pumping ions?</a:t>
            </a:r>
          </a:p>
          <a:p>
            <a:pPr lvl="1" marL="581526" indent="-200526">
              <a:buSzPct val="100000"/>
              <a:buChar char="•"/>
            </a:pPr>
            <a:r>
              <a:t>How many of each?</a:t>
            </a:r>
          </a:p>
          <a:p>
            <a:pPr lvl="2" marL="962526" indent="-200526">
              <a:buSzPct val="100000"/>
              <a:buChar char="•"/>
            </a:pPr>
            <a:r>
              <a:t>3Na- out, 2K+ in</a:t>
            </a:r>
          </a:p>
          <a:p>
            <a:pPr lvl="2" marL="962526" indent="-200526">
              <a:buSzPct val="100000"/>
              <a:buChar char="•"/>
            </a:pPr>
            <a:r>
              <a:t>Implications?</a:t>
            </a:r>
          </a:p>
          <a:p>
            <a:pPr marL="200526" indent="-200526">
              <a:buSzPct val="100000"/>
              <a:buChar char="•"/>
            </a:pPr>
            <a:r>
              <a:t>What stops the ions moving down the concentration gradient?</a:t>
            </a:r>
          </a:p>
          <a:p>
            <a:pPr lvl="1" marL="581526" indent="-200526">
              <a:buSzPct val="100000"/>
              <a:buChar char="•"/>
            </a:pPr>
            <a:r>
              <a:t>Electrical gradient</a:t>
            </a:r>
          </a:p>
          <a:p>
            <a:pPr marL="200526" indent="-200526">
              <a:buSzPct val="100000"/>
              <a:buChar char="•"/>
            </a:pPr>
            <a:r>
              <a:t>Final state of the cell “at rest”</a:t>
            </a:r>
          </a:p>
          <a:p>
            <a:pPr lvl="1" marL="581526" indent="-200526">
              <a:buSzPct val="100000"/>
              <a:buChar char="•"/>
            </a:pPr>
            <a:r>
              <a:t>Negative inside compared to outside.</a:t>
            </a:r>
          </a:p>
          <a:p>
            <a:pPr lvl="1" marL="581526" indent="-200526">
              <a:buSzPct val="100000"/>
              <a:buChar char="•"/>
            </a:pPr>
            <a:r>
              <a:t>Only along the very edge of the plasma membrane. The ECF and cytosol are broadly electroneutral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Exact values will depend in the cell, and the textbook. This is from Rang and Dale.</a:t>
            </a:r>
          </a:p>
          <a:p>
            <a:pPr/>
          </a:p>
          <a:p>
            <a:pPr/>
            <a:r>
              <a:t>While it is possible to measure these values, you can also determine them mathematically…anyone know how?</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But, I do have a copy of both slides and audio from my previous tutes on this topic on my blog site, which you may already be aware of, so if this tute falls in a heap, it could be worth check out some of my previous ones.</a:t>
            </a:r>
          </a:p>
          <a:p>
            <a:pPr/>
          </a:p>
          <a:p>
            <a:pPr/>
            <a:r>
              <a:t>Also includes slides and audio recording of the other tutes I give, as well other resources and suggestions.</a:t>
            </a:r>
          </a:p>
          <a:p>
            <a:pPr/>
          </a:p>
          <a:p>
            <a:pPr/>
            <a:r>
              <a:t>I will add this link into the comments of this Zoom meeting….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What can you tell me about this?</a:t>
            </a:r>
          </a:p>
          <a:p>
            <a:pPr/>
          </a:p>
          <a:p>
            <a:pPr/>
            <a:r>
              <a:t>F= Faraday’s constant. I think Blair Munford referred to it in the electrical safety tute a few weeks back?</a:t>
            </a:r>
          </a:p>
          <a:p>
            <a:pPr/>
          </a:p>
          <a:p>
            <a:pPr/>
            <a:r>
              <a:t>Do you notice a difference between Na, K &amp; Cl?</a:t>
            </a:r>
          </a:p>
          <a:p>
            <a:pPr/>
            <a:r>
              <a:t>Why?</a:t>
            </a:r>
          </a:p>
          <a:p>
            <a:pPr/>
          </a:p>
          <a:p>
            <a:pPr/>
            <a:r>
              <a:t>Chloride is a negatively charged ion, while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So what will happen if you change any if these concentrations? Or the permeabilities?</a:t>
            </a:r>
          </a:p>
          <a:p>
            <a:pPr/>
          </a:p>
          <a:p>
            <a:pPr/>
            <a:r>
              <a:t>“Equilibrium Potential”</a:t>
            </a:r>
          </a:p>
          <a:p>
            <a:pPr/>
          </a:p>
          <a:p>
            <a:pPr/>
            <a:r>
              <a:t>Will find a new “resting” state. “Dynamic equilibrium”</a:t>
            </a:r>
          </a:p>
          <a:p>
            <a:pPr/>
          </a:p>
          <a:p>
            <a:pPr/>
            <a:r>
              <a:t>What role does Chloride play? What would happen if you increased Cl- permeability?</a:t>
            </a:r>
          </a:p>
          <a:p>
            <a:pPr/>
          </a:p>
          <a:p>
            <a:pPr/>
            <a:r>
              <a:t>Can you think of when we might do that?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Where is this important?</a:t>
            </a:r>
          </a:p>
          <a:p>
            <a:pPr/>
          </a:p>
          <a:p>
            <a:pPr/>
            <a:r>
              <a:t>Cell volume</a:t>
            </a:r>
          </a:p>
          <a:p>
            <a:pPr/>
            <a:r>
              <a:t>RMP</a:t>
            </a:r>
          </a:p>
          <a:p>
            <a:pPr/>
            <a:r>
              <a:t>Plasma oncotic pressure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So back to lipid rafts and TREK-1.</a:t>
            </a:r>
          </a:p>
          <a:p>
            <a:pPr/>
          </a:p>
          <a:p>
            <a:pPr/>
            <a:r>
              <a:t>TREK-1 is a potassium channel…so, given what we’ve just looked at, how might this mechanism produce anaesthesia?</a:t>
            </a:r>
          </a:p>
          <a:p>
            <a:pPr/>
          </a:p>
          <a:p>
            <a:pPr/>
            <a:r>
              <a:t>What happens when you open a potassium channel? Efflux of potassium..hyperpolarisation.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This paper does a good job of describing the mechanism, and there’s a link to it on my blog.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Ask for examples and write headings</a:t>
            </a:r>
          </a:p>
          <a:p>
            <a:pPr marL="133684" indent="-133684">
              <a:buSzPct val="100000"/>
              <a:buChar char="•"/>
            </a:pPr>
            <a:r>
              <a:t>Diffusion (O2, CO2)</a:t>
            </a:r>
          </a:p>
          <a:p>
            <a:pPr lvl="1" marL="514684" indent="-133684">
              <a:buSzPct val="100000"/>
              <a:buChar char="•"/>
            </a:pPr>
            <a:r>
              <a:t>Fick</a:t>
            </a:r>
          </a:p>
          <a:p>
            <a:pPr marL="133684" indent="-133684">
              <a:buSzPct val="100000"/>
              <a:buChar char="•"/>
            </a:pPr>
            <a:r>
              <a:t>Facilitated diffusion</a:t>
            </a:r>
          </a:p>
          <a:p>
            <a:pPr lvl="1" marL="514684" indent="-133684">
              <a:buSzPct val="100000"/>
              <a:buChar char="•"/>
            </a:pPr>
            <a:r>
              <a:t>Na, K, Glucose</a:t>
            </a:r>
          </a:p>
          <a:p>
            <a:pPr marL="133684" indent="-133684">
              <a:buSzPct val="100000"/>
              <a:buChar char="•"/>
            </a:pPr>
            <a:r>
              <a:t>Primary active transport</a:t>
            </a:r>
          </a:p>
          <a:p>
            <a:pPr lvl="1" marL="514684" indent="-133684">
              <a:buSzPct val="100000"/>
              <a:buChar char="•"/>
            </a:pPr>
            <a:r>
              <a:t>Na/K/ATPase</a:t>
            </a:r>
          </a:p>
          <a:p>
            <a:pPr lvl="1" marL="514684" indent="-133684">
              <a:buSzPct val="100000"/>
              <a:buChar char="•"/>
            </a:pPr>
            <a:r>
              <a:t>Proton pump</a:t>
            </a:r>
          </a:p>
          <a:p>
            <a:pPr marL="133684" indent="-133684">
              <a:buSzPct val="100000"/>
              <a:buChar char="•"/>
            </a:pPr>
            <a:r>
              <a:t>Secondary active transport</a:t>
            </a:r>
          </a:p>
          <a:p>
            <a:pPr lvl="1" marL="514684" indent="-133684">
              <a:buSzPct val="100000"/>
              <a:buChar char="•"/>
            </a:pPr>
            <a:r>
              <a:t>Use of sodium gradient (SGLT)</a:t>
            </a:r>
          </a:p>
          <a:p>
            <a:pPr marL="133684" indent="-133684">
              <a:buSzPct val="100000"/>
              <a:buChar char="•"/>
            </a:pPr>
            <a:r>
              <a:t>Exocytosis/Endocytosis (not really “across” membranes)</a:t>
            </a:r>
          </a:p>
          <a:p>
            <a:pPr lvl="1" marL="514684" indent="-133684">
              <a:buSzPct val="100000"/>
              <a:buChar char="•"/>
            </a:pPr>
            <a:r>
              <a:t>(Nascent proteins)</a:t>
            </a:r>
          </a:p>
          <a:p>
            <a:pPr marL="133684" indent="-133684">
              <a:buSzPct val="100000"/>
              <a:buChar char="•"/>
            </a:pPr>
            <a:r>
              <a:t>Signals</a:t>
            </a:r>
          </a:p>
          <a:p>
            <a:pPr lvl="1" marL="514684" indent="-133684">
              <a:buSzPct val="100000"/>
              <a:buChar char="•"/>
            </a:pPr>
            <a:r>
              <a:t>Ligand gated ion channels</a:t>
            </a:r>
          </a:p>
          <a:p>
            <a:pPr lvl="1" marL="514684" indent="-133684">
              <a:buSzPct val="100000"/>
              <a:buChar char="•"/>
            </a:pPr>
            <a:r>
              <a:t>GPCR</a:t>
            </a:r>
          </a:p>
          <a:p>
            <a:pPr lvl="1" marL="514684" indent="-133684">
              <a:buSzPct val="100000"/>
              <a:buChar char="•"/>
            </a:pPr>
            <a:r>
              <a:t>Tyrosine kinase linked</a:t>
            </a:r>
          </a:p>
          <a:p>
            <a:pPr lvl="1" marL="514684" indent="-133684">
              <a:buSzPct val="100000"/>
              <a:buChar char="•"/>
            </a:pPr>
            <a:r>
              <a:t>Nuclear receptors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Ask for examples and write headings</a:t>
            </a:r>
          </a:p>
          <a:p>
            <a:pPr marL="133684" indent="-133684">
              <a:buSzPct val="100000"/>
              <a:buChar char="•"/>
            </a:pPr>
            <a:r>
              <a:t>Diffusion (O2, CO2)</a:t>
            </a:r>
          </a:p>
          <a:p>
            <a:pPr lvl="1" marL="514684" indent="-133684">
              <a:buSzPct val="100000"/>
              <a:buChar char="•"/>
            </a:pPr>
            <a:r>
              <a:t>Fick</a:t>
            </a:r>
          </a:p>
          <a:p>
            <a:pPr marL="133684" indent="-133684">
              <a:buSzPct val="100000"/>
              <a:buChar char="•"/>
            </a:pPr>
            <a:r>
              <a:t>Facilitated diffusion</a:t>
            </a:r>
          </a:p>
          <a:p>
            <a:pPr lvl="1" marL="514684" indent="-133684">
              <a:buSzPct val="100000"/>
              <a:buChar char="•"/>
            </a:pPr>
            <a:r>
              <a:t>Na, K, Glucose</a:t>
            </a:r>
          </a:p>
          <a:p>
            <a:pPr marL="133684" indent="-133684">
              <a:buSzPct val="100000"/>
              <a:buChar char="•"/>
            </a:pPr>
            <a:r>
              <a:t>Primary active transport</a:t>
            </a:r>
          </a:p>
          <a:p>
            <a:pPr lvl="1" marL="514684" indent="-133684">
              <a:buSzPct val="100000"/>
              <a:buChar char="•"/>
            </a:pPr>
            <a:r>
              <a:t>Na/K/ATPase</a:t>
            </a:r>
          </a:p>
          <a:p>
            <a:pPr lvl="1" marL="514684" indent="-133684">
              <a:buSzPct val="100000"/>
              <a:buChar char="•"/>
            </a:pPr>
            <a:r>
              <a:t>Proton pump</a:t>
            </a:r>
          </a:p>
          <a:p>
            <a:pPr marL="133684" indent="-133684">
              <a:buSzPct val="100000"/>
              <a:buChar char="•"/>
            </a:pPr>
            <a:r>
              <a:t>Secondary active transport</a:t>
            </a:r>
          </a:p>
          <a:p>
            <a:pPr lvl="2" marL="895684" indent="-133684">
              <a:buSzPct val="100000"/>
              <a:buChar char="•"/>
            </a:pPr>
            <a:r>
              <a:t>Use of sodium gradient (SGLT)</a:t>
            </a:r>
          </a:p>
          <a:p>
            <a:pPr marL="133684" indent="-133684">
              <a:buSzPct val="100000"/>
              <a:buChar char="•"/>
            </a:pPr>
            <a:r>
              <a:t>Exocytosis/Endocytosis (not really “across” membranes)</a:t>
            </a:r>
          </a:p>
          <a:p>
            <a:pPr lvl="1" marL="514684" indent="-133684">
              <a:buSzPct val="100000"/>
              <a:buChar char="•"/>
            </a:pPr>
            <a:r>
              <a:t>(Nascent proteins)</a:t>
            </a:r>
          </a:p>
          <a:p>
            <a:pPr marL="133684" indent="-133684">
              <a:buSzPct val="100000"/>
              <a:buChar char="•"/>
            </a:pPr>
            <a:r>
              <a:t>Signals</a:t>
            </a:r>
          </a:p>
          <a:p>
            <a:pPr lvl="1" marL="514684" indent="-133684">
              <a:buSzPct val="100000"/>
              <a:buChar char="•"/>
            </a:pPr>
            <a:r>
              <a:t>Ligand gated ion channels</a:t>
            </a:r>
          </a:p>
          <a:p>
            <a:pPr lvl="1" marL="514684" indent="-133684">
              <a:buSzPct val="100000"/>
              <a:buChar char="•"/>
            </a:pPr>
            <a:r>
              <a:t>GPCR</a:t>
            </a:r>
          </a:p>
          <a:p>
            <a:pPr lvl="1" marL="514684" indent="-133684">
              <a:buSzPct val="100000"/>
              <a:buChar char="•"/>
            </a:pPr>
            <a:r>
              <a:t>Tyrosine kinase linked</a:t>
            </a:r>
          </a:p>
          <a:p>
            <a:pPr lvl="1" marL="514684" indent="-133684">
              <a:buSzPct val="100000"/>
              <a:buChar char="•"/>
            </a:pPr>
            <a:r>
              <a:t>Nuclear receptors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defRPr sz="1800"/>
            </a:pPr>
            <a:r>
              <a:t>Ask for examples</a:t>
            </a:r>
          </a:p>
          <a:p>
            <a:pPr marL="120315" indent="-120315">
              <a:buSzPct val="100000"/>
              <a:buChar char="•"/>
              <a:defRPr sz="1800"/>
            </a:pPr>
            <a:r>
              <a:t>Signals</a:t>
            </a:r>
          </a:p>
          <a:p>
            <a:pPr lvl="1" marL="501315" indent="-120315">
              <a:buSzPct val="100000"/>
              <a:buChar char="•"/>
              <a:defRPr sz="1800"/>
            </a:pPr>
            <a:r>
              <a:t>Ligand gated ion channels</a:t>
            </a:r>
          </a:p>
          <a:p>
            <a:pPr lvl="1" marL="501315" indent="-120315">
              <a:buSzPct val="100000"/>
              <a:buChar char="•"/>
              <a:defRPr sz="1800"/>
            </a:pPr>
            <a:r>
              <a:t>GPCR </a:t>
            </a:r>
          </a:p>
          <a:p>
            <a:pPr lvl="2" marL="882315" indent="-120315">
              <a:buSzPct val="100000"/>
              <a:buChar char="•"/>
              <a:defRPr sz="1800"/>
            </a:pPr>
            <a:r>
              <a:t>Variations?</a:t>
            </a:r>
          </a:p>
          <a:p>
            <a:pPr lvl="2" marL="882315" indent="-120315">
              <a:buSzPct val="100000"/>
              <a:buChar char="•"/>
              <a:defRPr sz="1800"/>
            </a:pPr>
            <a:r>
              <a:t>Thrombin: cleaves N-terminus of GPCR which then auto-activates. Irreversible unlike ligand binding</a:t>
            </a:r>
          </a:p>
          <a:p>
            <a:pPr lvl="1" marL="501315" indent="-120315">
              <a:buSzPct val="100000"/>
              <a:buChar char="•"/>
              <a:defRPr sz="1800"/>
            </a:pPr>
            <a:r>
              <a:t>Tyrosine kinase linked</a:t>
            </a:r>
          </a:p>
          <a:p>
            <a:pPr lvl="1" marL="501315" indent="-120315">
              <a:buSzPct val="100000"/>
              <a:buChar char="•"/>
              <a:defRPr sz="1800"/>
            </a:pPr>
            <a:r>
              <a:t>Nuclear receptors</a:t>
            </a:r>
          </a:p>
          <a:p>
            <a:pPr>
              <a:defRPr sz="1800"/>
            </a:pPr>
          </a:p>
          <a:p>
            <a:pPr>
              <a:defRPr sz="1800"/>
            </a:pPr>
            <a:r>
              <a:t>Will cover these in more depth in later tutes</a:t>
            </a:r>
          </a:p>
          <a:p>
            <a:pPr>
              <a:defRPr sz="1800"/>
            </a:pPr>
          </a:p>
          <a:p>
            <a:pPr>
              <a:defRPr sz="1800"/>
            </a:pPr>
            <a:r>
              <a:t>For now, take a closer look at GPCR…what can you tell me about them?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Organelles</a:t>
            </a:r>
          </a:p>
          <a:p>
            <a:pPr marL="200526" indent="-200526">
              <a:buSzPct val="100000"/>
              <a:buChar char="•"/>
            </a:pPr>
            <a:r>
              <a:t>Nucleolus</a:t>
            </a:r>
          </a:p>
          <a:p>
            <a:pPr marL="200526" indent="-200526">
              <a:buSzPct val="100000"/>
              <a:buChar char="•"/>
            </a:pPr>
            <a:r>
              <a:t>Nucleus</a:t>
            </a:r>
          </a:p>
          <a:p>
            <a:pPr marL="200526" indent="-200526">
              <a:buSzPct val="100000"/>
              <a:buChar char="•"/>
            </a:pPr>
            <a:r>
              <a:t>Endoplasmic Reticulum</a:t>
            </a:r>
          </a:p>
          <a:p>
            <a:pPr marL="200526" indent="-200526">
              <a:buSzPct val="100000"/>
              <a:buChar char="•"/>
            </a:pPr>
            <a:r>
              <a:t>Smooth</a:t>
            </a:r>
          </a:p>
          <a:p>
            <a:pPr marL="200526" indent="-200526">
              <a:buSzPct val="100000"/>
              <a:buChar char="•"/>
            </a:pPr>
            <a:r>
              <a:t>Rough</a:t>
            </a:r>
          </a:p>
          <a:p>
            <a:pPr marL="200526" indent="-200526">
              <a:buSzPct val="100000"/>
              <a:buChar char="•"/>
            </a:pPr>
            <a:r>
              <a:t>Ribosome</a:t>
            </a:r>
          </a:p>
          <a:p>
            <a:pPr marL="200526" indent="-200526">
              <a:buSzPct val="100000"/>
              <a:buChar char="•"/>
            </a:pPr>
            <a:r>
              <a:t>Golgi apparatus</a:t>
            </a:r>
          </a:p>
          <a:p>
            <a:pPr marL="200526" indent="-200526">
              <a:buSzPct val="100000"/>
              <a:buChar char="•"/>
            </a:pPr>
            <a:r>
              <a:t>Mitochondrion</a:t>
            </a:r>
          </a:p>
          <a:p>
            <a:pPr marL="200526" indent="-200526">
              <a:buSzPct val="100000"/>
              <a:buChar char="•"/>
            </a:pPr>
            <a:r>
              <a:t>Centriole</a:t>
            </a:r>
          </a:p>
          <a:p>
            <a:pPr marL="200526" indent="-200526">
              <a:buSzPct val="100000"/>
              <a:buChar char="•"/>
            </a:pPr>
            <a:r>
              <a:t>Vacuole</a:t>
            </a:r>
          </a:p>
          <a:p>
            <a:pPr marL="200526" indent="-200526">
              <a:buSzPct val="100000"/>
              <a:buChar char="•"/>
            </a:pPr>
            <a:r>
              <a:t>Lipid granules</a:t>
            </a:r>
          </a:p>
          <a:p>
            <a:pPr marL="200526" indent="-200526">
              <a:buSzPct val="100000"/>
              <a:buChar char="•"/>
            </a:pPr>
            <a:r>
              <a:t>Secretory granules</a:t>
            </a:r>
          </a:p>
          <a:p>
            <a:pPr marL="200526" indent="-200526">
              <a:buSzPct val="100000"/>
              <a:buChar char="•"/>
            </a:pPr>
            <a:r>
              <a:t>Cytoskeleton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Ask them to describe its features and structure etc</a:t>
            </a:r>
          </a:p>
          <a:p>
            <a:pPr/>
          </a:p>
          <a:p>
            <a:pPr/>
          </a:p>
          <a:p>
            <a:pPr/>
            <a:r>
              <a:t>Mitochondrion</a:t>
            </a:r>
          </a:p>
          <a:p>
            <a:pPr marL="200526" indent="-200526">
              <a:buSzPct val="100000"/>
              <a:buChar char="•"/>
            </a:pPr>
            <a:r>
              <a:t>Structure</a:t>
            </a:r>
          </a:p>
          <a:p>
            <a:pPr lvl="1" marL="581526" indent="-200526">
              <a:buSzPct val="100000"/>
              <a:buChar char="•"/>
            </a:pPr>
            <a:r>
              <a:t>Outer membrane</a:t>
            </a:r>
          </a:p>
          <a:p>
            <a:pPr lvl="1" marL="581526" indent="-200526">
              <a:buSzPct val="100000"/>
              <a:buChar char="•"/>
            </a:pPr>
            <a:r>
              <a:t>Intermembrane space</a:t>
            </a:r>
          </a:p>
          <a:p>
            <a:pPr lvl="1" marL="581526" indent="-200526">
              <a:buSzPct val="100000"/>
              <a:buChar char="•"/>
            </a:pPr>
            <a:r>
              <a:t>Inner membrane</a:t>
            </a:r>
          </a:p>
          <a:p>
            <a:pPr lvl="1" marL="581526" indent="-200526">
              <a:buSzPct val="100000"/>
              <a:buChar char="•"/>
            </a:pPr>
            <a:r>
              <a:t>Cristae</a:t>
            </a:r>
          </a:p>
          <a:p>
            <a:pPr lvl="1" marL="581526" indent="-200526">
              <a:buSzPct val="100000"/>
              <a:buChar char="•"/>
            </a:pPr>
            <a:r>
              <a:t>Matrix</a:t>
            </a:r>
          </a:p>
          <a:p>
            <a:pPr lvl="1" marL="581526" indent="-200526">
              <a:buSzPct val="100000"/>
              <a:buChar char="•"/>
            </a:pPr>
            <a:r>
              <a:t>Mitochondrial DNA (inheritance; diseases)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marL="120315" indent="-120315">
              <a:buSzPct val="100000"/>
              <a:buChar char="•"/>
            </a:pPr>
            <a:r>
              <a:t>Phys/Pharm</a:t>
            </a:r>
          </a:p>
          <a:p>
            <a:pPr marL="120315" indent="-120315">
              <a:buSzPct val="100000"/>
              <a:buChar char="•"/>
            </a:pPr>
            <a:r>
              <a:t>Recommended textbook</a:t>
            </a:r>
          </a:p>
          <a:p>
            <a:pPr lvl="1" marL="501315" indent="-120315">
              <a:buSzPct val="100000"/>
              <a:buChar char="•"/>
            </a:pPr>
            <a:r>
              <a:t>Rang, Dale and Ritter</a:t>
            </a:r>
          </a:p>
          <a:p>
            <a:pPr marL="120315" indent="-120315">
              <a:buSzPct val="100000"/>
              <a:buChar char="•"/>
            </a:pPr>
            <a:r>
              <a:t>Disclaimer</a:t>
            </a:r>
          </a:p>
          <a:p>
            <a:pPr lvl="1" marL="501315" indent="-120315">
              <a:buSzPct val="100000"/>
              <a:buChar char="•"/>
            </a:pPr>
            <a:r>
              <a:t>New syllabus</a:t>
            </a:r>
          </a:p>
          <a:p>
            <a:pPr lvl="1" marL="501315" indent="-120315">
              <a:buSzPct val="100000"/>
              <a:buChar char="•"/>
            </a:pPr>
            <a:r>
              <a:t>More nebulous</a:t>
            </a:r>
          </a:p>
          <a:p>
            <a:pPr lvl="1" marL="501315" indent="-120315">
              <a:buSzPct val="100000"/>
              <a:buChar char="•"/>
            </a:pPr>
            <a:r>
              <a:t>If it’s in recommended text books, it’s examinable</a:t>
            </a:r>
          </a:p>
          <a:p>
            <a:pPr marL="120315" indent="-120315">
              <a:buSzPct val="100000"/>
              <a:buChar char="•"/>
            </a:pPr>
            <a:r>
              <a:t>Feedback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lvl1pPr>
              <a:defRPr sz="1800"/>
            </a:lvl1pPr>
          </a:lstStyle>
          <a:p>
            <a:pPr/>
            <a:r>
              <a:t>Draw Electron Transport Chain and describe oxidative phosphorylation before going onto next slides.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marL="200526" indent="-200526">
              <a:buSzPct val="100000"/>
              <a:buChar char="•"/>
            </a:pPr>
            <a:r>
              <a:t>Function</a:t>
            </a:r>
          </a:p>
          <a:p>
            <a:pPr lvl="1" marL="581526" indent="-200526">
              <a:buSzPct val="100000"/>
              <a:buChar char="•"/>
            </a:pPr>
            <a:r>
              <a:t>Oxidative phosphorylation</a:t>
            </a:r>
          </a:p>
          <a:p>
            <a:pPr lvl="2" marL="962526" indent="-200526">
              <a:buSzPct val="100000"/>
              <a:buChar char="•"/>
            </a:pPr>
            <a:r>
              <a:t>Brown fat</a:t>
            </a:r>
          </a:p>
          <a:p>
            <a:pPr lvl="2" marL="962526" indent="-200526">
              <a:buSzPct val="100000"/>
              <a:buChar char="•"/>
            </a:pPr>
            <a:r>
              <a:t>Thermogenin; “coupling”</a:t>
            </a:r>
          </a:p>
          <a:p>
            <a:pPr lvl="2" marL="962526" indent="-200526">
              <a:buSzPct val="100000"/>
              <a:buChar char="•"/>
            </a:pPr>
            <a:r>
              <a:t>Cyanide; Di-Nitrophenol</a:t>
            </a:r>
          </a:p>
          <a:p>
            <a:pPr marL="200526" indent="-200526">
              <a:buSzPct val="100000"/>
              <a:buChar char="•"/>
            </a:pPr>
            <a:r>
              <a:t>Pyruvate &amp; citric acid cycle (Krebs, TCA)</a:t>
            </a:r>
          </a:p>
          <a:p>
            <a:pPr marL="200526" indent="-200526">
              <a:buSzPct val="100000"/>
              <a:buChar char="•"/>
            </a:pPr>
            <a:r>
              <a:t>(Beta-oxidation</a:t>
            </a:r>
          </a:p>
          <a:p>
            <a:pPr marL="200526" indent="-200526">
              <a:buSzPct val="100000"/>
              <a:buChar char="•"/>
            </a:pPr>
            <a:r>
              <a:t>Why do we make lactate when anaerobic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marL="200526" indent="-200526">
              <a:buSzPct val="100000"/>
              <a:buChar char="•"/>
            </a:pPr>
            <a:r>
              <a:t>Function</a:t>
            </a:r>
          </a:p>
          <a:p>
            <a:pPr lvl="1" marL="581526" indent="-200526">
              <a:buSzPct val="100000"/>
              <a:buChar char="•"/>
            </a:pPr>
            <a:r>
              <a:t>Oxidative phosphorylation</a:t>
            </a:r>
          </a:p>
          <a:p>
            <a:pPr lvl="2" marL="962526" indent="-200526">
              <a:buSzPct val="100000"/>
              <a:buChar char="•"/>
            </a:pPr>
            <a:r>
              <a:t>Brown fat</a:t>
            </a:r>
          </a:p>
          <a:p>
            <a:pPr lvl="2" marL="962526" indent="-200526">
              <a:buSzPct val="100000"/>
              <a:buChar char="•"/>
            </a:pPr>
            <a:r>
              <a:t>Thermogenin; “coupling”</a:t>
            </a:r>
          </a:p>
          <a:p>
            <a:pPr lvl="2" marL="962526" indent="-200526">
              <a:buSzPct val="100000"/>
              <a:buChar char="•"/>
            </a:pPr>
            <a:r>
              <a:t>Cyanide; Di-Nitrophenol</a:t>
            </a:r>
          </a:p>
          <a:p>
            <a:pPr marL="200526" indent="-200526">
              <a:buSzPct val="100000"/>
              <a:buChar char="•"/>
            </a:pPr>
            <a:r>
              <a:t>Pyruvate &amp; citric acid cycle (Krebs, TCA)</a:t>
            </a:r>
          </a:p>
          <a:p>
            <a:pPr marL="200526" indent="-200526">
              <a:buSzPct val="100000"/>
              <a:buChar char="•"/>
            </a:pPr>
            <a:r>
              <a:t>(Beta-oxidation</a:t>
            </a:r>
          </a:p>
          <a:p>
            <a:pPr marL="200526" indent="-200526">
              <a:buSzPct val="100000"/>
              <a:buChar char="•"/>
            </a:pPr>
            <a:r>
              <a:t>Why do we make lactate when anaerobic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Where does the NADH come from</a:t>
            </a:r>
          </a:p>
          <a:p>
            <a:pPr/>
          </a:p>
          <a:p>
            <a:pPr/>
            <a:r>
              <a:t>Krebs cycle</a:t>
            </a:r>
          </a:p>
          <a:p>
            <a:pPr/>
          </a:p>
          <a:p>
            <a:pPr/>
            <a:r>
              <a:t>Energy sources</a:t>
            </a:r>
          </a:p>
          <a:p>
            <a:pPr/>
            <a:r>
              <a:t>Glycolysis</a:t>
            </a:r>
          </a:p>
          <a:p>
            <a:pPr/>
            <a:r>
              <a:t>Rapoport-Leubring shunt: “wastes” high energy PO4- bond; produces 2-3DPG</a:t>
            </a:r>
          </a:p>
          <a:p>
            <a:pPr/>
            <a:r>
              <a:t>Fatty acids</a:t>
            </a:r>
          </a:p>
          <a:p>
            <a:pPr/>
            <a:r>
              <a:t>Ketogenic</a:t>
            </a:r>
          </a:p>
          <a:p>
            <a:pPr/>
            <a:r>
              <a:t>Glucogenic</a:t>
            </a:r>
          </a:p>
          <a:p>
            <a:pPr/>
            <a:r>
              <a:t>Ketone bodies</a:t>
            </a:r>
          </a:p>
          <a:p>
            <a:pPr/>
            <a:r>
              <a:t>Gluconeogenesis</a:t>
            </a:r>
          </a:p>
          <a:p>
            <a:pPr/>
            <a:r>
              <a:t>Glycogenesis/Glycogenolysis</a:t>
            </a:r>
          </a:p>
          <a:p>
            <a:pPr/>
            <a:r>
              <a:t>TAG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What do you notice about it?</a:t>
            </a:r>
          </a:p>
          <a:p>
            <a:pPr/>
          </a:p>
          <a:p>
            <a:pPr/>
            <a:r>
              <a:t>Uses ATP. Why waste? ATP</a:t>
            </a:r>
          </a:p>
          <a:p>
            <a:pPr/>
          </a:p>
          <a:p>
            <a:pPr/>
            <a:r>
              <a:t>2,3-DPG</a:t>
            </a:r>
          </a:p>
          <a:p>
            <a:pPr/>
          </a:p>
          <a:p>
            <a:pPr/>
            <a:r>
              <a:t>Only present in RBC’s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Spherical Cow: A farmer employs some scientists and engineers to work out the most efficient way to milk his cows. They eventually come back with their solution, something along the lines of:</a:t>
            </a:r>
          </a:p>
          <a:p>
            <a:pPr/>
          </a:p>
          <a:p>
            <a:pPr/>
            <a:r>
              <a:t>“Lets a consider a perfectly elastic spherical cow in a vacuum…”</a:t>
            </a:r>
          </a:p>
          <a:p>
            <a:pPr/>
          </a:p>
          <a:p>
            <a:pPr/>
            <a:r>
              <a:t>A lot of these explanations are grossly oversimplified but they teach the important concepts and provide a grounding to then explore further, and most importantly, these spherical cows are enough to get you through the primary exam!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What can you tell me about the cell membrane?</a:t>
            </a:r>
          </a:p>
          <a:p>
            <a:pPr/>
          </a:p>
          <a:p>
            <a:pPr/>
            <a:r>
              <a:t>Structure</a:t>
            </a:r>
          </a:p>
          <a:p>
            <a:pPr marL="133684" indent="-133684">
              <a:buSzPct val="100000"/>
              <a:buChar char="•"/>
            </a:pPr>
            <a:r>
              <a:t>Phospholipid bilayer-what is a phospholipid? (Next slide)</a:t>
            </a:r>
          </a:p>
          <a:p>
            <a:pPr lvl="1" marL="514684" indent="-133684">
              <a:buSzPct val="100000"/>
              <a:buChar char="•"/>
            </a:pPr>
            <a:r>
              <a:t>Glycolipid</a:t>
            </a:r>
          </a:p>
          <a:p>
            <a:pPr marL="133684" indent="-133684">
              <a:buSzPct val="100000"/>
              <a:buChar char="•"/>
            </a:pPr>
            <a:r>
              <a:t>Sterols</a:t>
            </a:r>
          </a:p>
          <a:p>
            <a:pPr marL="133684" indent="-133684">
              <a:buSzPct val="100000"/>
              <a:buChar char="•"/>
            </a:pPr>
            <a:r>
              <a:t>Proteins</a:t>
            </a:r>
          </a:p>
          <a:p>
            <a:pPr lvl="1" marL="514684" indent="-133684">
              <a:buSzPct val="100000"/>
              <a:buChar char="•"/>
            </a:pPr>
            <a:r>
              <a:t>Integral-“Integrated” into the membrane”. Large hydrophobic section, and hard to isolate from the membrane</a:t>
            </a:r>
          </a:p>
          <a:p>
            <a:pPr lvl="1" marL="514684" indent="-133684">
              <a:buSzPct val="100000"/>
              <a:buChar char="•"/>
            </a:pPr>
            <a:r>
              <a:t>Peripheral-comparatively loosely attached to the membrane, and isolated from it more easily</a:t>
            </a:r>
          </a:p>
          <a:p>
            <a:pPr lvl="1" marL="514684" indent="-133684">
              <a:buSzPct val="100000"/>
              <a:buChar char="•"/>
            </a:pPr>
            <a:r>
              <a:t>Glycosylated, lipidated etc</a:t>
            </a:r>
          </a:p>
          <a:p>
            <a:pPr lvl="2" marL="895684" indent="-133684">
              <a:buSzPct val="100000"/>
              <a:buChar char="•"/>
            </a:pPr>
            <a:r>
              <a:t>GPI anchored</a:t>
            </a:r>
          </a:p>
          <a:p>
            <a:pPr lvl="3" marL="1276684" indent="-133684">
              <a:buSzPct val="100000"/>
              <a:buChar char="•"/>
            </a:pPr>
            <a:r>
              <a:t>Glycosylphosphatidylinosito;</a:t>
            </a:r>
          </a:p>
          <a:p>
            <a:pPr marL="133684" indent="-133684">
              <a:buSzPct val="100000"/>
              <a:buChar char="•"/>
            </a:pPr>
            <a:r>
              <a:t>“Fluid Mosaic Model”</a:t>
            </a:r>
          </a:p>
          <a:p>
            <a:pPr lvl="1" marL="514684" indent="-133684">
              <a:buSzPct val="100000"/>
              <a:buChar char="•"/>
            </a:pPr>
            <a:r>
              <a:t>icebergs; implications for signal transduction later</a:t>
            </a:r>
          </a:p>
          <a:p>
            <a:pPr lvl="1" marL="514684" indent="-133684">
              <a:buSzPct val="100000"/>
              <a:buChar char="•"/>
            </a:pPr>
            <a:r>
              <a:t>What changes fluidity?</a:t>
            </a:r>
          </a:p>
          <a:p>
            <a:pPr lvl="2" marL="895684" indent="-133684">
              <a:buSzPct val="100000"/>
              <a:buChar char="•"/>
            </a:pPr>
            <a:r>
              <a:t>Saturated vs unsaturated</a:t>
            </a:r>
          </a:p>
          <a:p>
            <a:pPr lvl="2" marL="895684" indent="-133684">
              <a:buSzPct val="100000"/>
              <a:buChar char="•"/>
            </a:pPr>
            <a:r>
              <a:t>Sterols</a:t>
            </a:r>
          </a:p>
          <a:p>
            <a:pPr marL="133684" indent="-133684">
              <a:buSzPct val="100000"/>
              <a:buChar char="•"/>
            </a:pPr>
            <a:r>
              <a:t>Specialised areas (motor endplate, gap junctions, desmosomes)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Image from the original paper describing the model.</a:t>
            </a:r>
          </a:p>
          <a:p>
            <a:pPr/>
          </a:p>
          <a:p>
            <a:pPr/>
          </a:p>
          <a:p>
            <a:pPr/>
            <a:r>
              <a:t>Structure</a:t>
            </a:r>
          </a:p>
          <a:p>
            <a:pPr marL="133684" indent="-133684">
              <a:buSzPct val="100000"/>
              <a:buChar char="•"/>
            </a:pPr>
            <a:r>
              <a:t>Phospholipid bilayer-what is a phospolipid?</a:t>
            </a:r>
          </a:p>
          <a:p>
            <a:pPr marL="133684" indent="-133684">
              <a:buSzPct val="100000"/>
              <a:buChar char="•"/>
            </a:pPr>
            <a:r>
              <a:t>Sterols</a:t>
            </a:r>
          </a:p>
          <a:p>
            <a:pPr marL="133684" indent="-133684">
              <a:buSzPct val="100000"/>
              <a:buChar char="•"/>
            </a:pPr>
            <a:r>
              <a:t>Proteins</a:t>
            </a:r>
          </a:p>
          <a:p>
            <a:pPr lvl="1" marL="514684" indent="-133684">
              <a:buSzPct val="100000"/>
              <a:buChar char="•"/>
            </a:pPr>
            <a:r>
              <a:t>Integral-“Integrated” into the membrane”. Large hydrophobic section, and hard to isolate from the membrane</a:t>
            </a:r>
          </a:p>
          <a:p>
            <a:pPr lvl="1" marL="514684" indent="-133684">
              <a:buSzPct val="100000"/>
              <a:buChar char="•"/>
            </a:pPr>
            <a:r>
              <a:t>Peripheral-comparatively loosely attached to the membrane, and isolated from it more easily</a:t>
            </a:r>
          </a:p>
          <a:p>
            <a:pPr lvl="1" marL="514684" indent="-133684">
              <a:buSzPct val="100000"/>
              <a:buChar char="•"/>
            </a:pPr>
            <a:r>
              <a:t>Glycosylated, lipidated etc</a:t>
            </a:r>
          </a:p>
          <a:p>
            <a:pPr lvl="2" marL="895684" indent="-133684">
              <a:buSzPct val="100000"/>
              <a:buChar char="•"/>
            </a:pPr>
            <a:r>
              <a:t>GPI anchored</a:t>
            </a:r>
          </a:p>
          <a:p>
            <a:pPr lvl="3" marL="1276684" indent="-133684">
              <a:buSzPct val="100000"/>
              <a:buChar char="•"/>
            </a:pPr>
            <a:r>
              <a:t>Glycosylphosphatidylinosito;</a:t>
            </a:r>
          </a:p>
          <a:p>
            <a:pPr marL="133684" indent="-133684">
              <a:buSzPct val="100000"/>
              <a:buChar char="•"/>
            </a:pPr>
            <a:r>
              <a:t>“Fluid Mosaic Model”</a:t>
            </a:r>
          </a:p>
          <a:p>
            <a:pPr lvl="1" marL="514684" indent="-133684">
              <a:buSzPct val="100000"/>
              <a:buChar char="•"/>
            </a:pPr>
            <a:r>
              <a:t>Dynamic, not static; things are moving</a:t>
            </a:r>
          </a:p>
          <a:p>
            <a:pPr lvl="1" marL="514684" indent="-133684">
              <a:buSzPct val="100000"/>
              <a:buChar char="•"/>
            </a:pPr>
            <a:r>
              <a:t>icebergs; implications for signal transduction later</a:t>
            </a:r>
          </a:p>
          <a:p>
            <a:pPr lvl="1" marL="514684" indent="-133684">
              <a:buSzPct val="100000"/>
              <a:buChar char="•"/>
            </a:pPr>
            <a:r>
              <a:t>What changes fluidity?</a:t>
            </a:r>
          </a:p>
          <a:p>
            <a:pPr lvl="2" marL="895684" indent="-133684">
              <a:buSzPct val="100000"/>
              <a:buChar char="•"/>
            </a:pPr>
            <a:r>
              <a:t>Saturated vs unsaturated</a:t>
            </a:r>
          </a:p>
          <a:p>
            <a:pPr lvl="2" marL="895684" indent="-133684">
              <a:buSzPct val="100000"/>
              <a:buChar char="•"/>
            </a:pPr>
            <a:r>
              <a:t>Sterols</a:t>
            </a:r>
          </a:p>
          <a:p>
            <a:pPr marL="133684" indent="-133684">
              <a:buSzPct val="100000"/>
              <a:buChar char="•"/>
            </a:pPr>
            <a:r>
              <a:t>Specialised areas (motor endplate, gap junctions, desmosomes)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Shows it in a bit more detail</a:t>
            </a:r>
          </a:p>
          <a:p>
            <a:pPr/>
          </a:p>
          <a:p>
            <a:pPr/>
            <a:r>
              <a:t>Integral vs peripheral</a:t>
            </a:r>
          </a:p>
          <a:p>
            <a:pPr/>
          </a:p>
          <a:p>
            <a:pPr/>
            <a:r>
              <a:t>Polar vs non-polar; hyrophillic vs hydrophobic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r>
              <a:t>Specialised areas of cell membrane…can anyone tell me what these are?</a:t>
            </a:r>
          </a:p>
          <a:p>
            <a:pPr/>
          </a:p>
          <a:p>
            <a:pPr/>
            <a:r>
              <a:t>Gap Junctions</a:t>
            </a:r>
          </a:p>
          <a:p>
            <a:pPr/>
          </a:p>
          <a:p>
            <a:pPr/>
            <a:r>
              <a:t>Where are these important?</a:t>
            </a:r>
          </a:p>
          <a:p>
            <a:pPr/>
            <a:r>
              <a:t>	Cardiac and smooth muscle</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This might seem a little off topic, but I’m interested to know what the current teaching is on how general anaesthetics, both inhaled and IV work?</a:t>
            </a:r>
          </a:p>
          <a:p>
            <a:pPr/>
          </a:p>
          <a:p>
            <a:pPr/>
            <a:r>
              <a:t>Had any tutes on this? Anyone done any reading? What kind of theories have you heard?</a:t>
            </a:r>
          </a:p>
          <a:p>
            <a:pPr/>
          </a:p>
          <a:p>
            <a:pPr/>
            <a:r>
              <a:t>Meyer-Overton Hypothesis?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bg>
      <p:bgPr>
        <a:solidFill>
          <a:srgbClr val="FFFFFF"/>
        </a:solidFill>
      </p:bgPr>
    </p:bg>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93" name="Body Level One…"/>
          <p:cNvSpPr txBox="1"/>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bg>
      <p:bgPr>
        <a:solidFill>
          <a:srgbClr val="FFFFFF"/>
        </a:solidFill>
      </p:bgPr>
    </p:bg>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7"/>
          </a:xfrm>
          <a:prstGeom prst="rect">
            <a:avLst/>
          </a:prstGeom>
        </p:spPr>
        <p:txBody>
          <a:bodyPr/>
          <a:lstStyle>
            <a:lvl1pPr>
              <a:defRPr>
                <a:solidFill>
                  <a:srgbClr val="000000"/>
                </a:solidFill>
              </a:defRPr>
            </a:lvl1pPr>
          </a:lstStyle>
          <a:p>
            <a:pPr/>
            <a:r>
              <a:t>Title Text</a:t>
            </a:r>
          </a:p>
        </p:txBody>
      </p:sp>
      <p:sp>
        <p:nvSpPr>
          <p:cNvPr id="102" name="Body Level One…"/>
          <p:cNvSpPr txBox="1"/>
          <p:nvPr>
            <p:ph type="body" idx="1"/>
          </p:nvPr>
        </p:nvSpPr>
        <p:spPr>
          <a:xfrm>
            <a:off x="457200" y="274638"/>
            <a:ext cx="6019800" cy="5851527"/>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0" name="Image"/>
          <p:cNvSpPr/>
          <p:nvPr>
            <p:ph type="pic" idx="21"/>
          </p:nvPr>
        </p:nvSpPr>
        <p:spPr>
          <a:xfrm>
            <a:off x="-571500" y="0"/>
            <a:ext cx="10710047" cy="7143750"/>
          </a:xfrm>
          <a:prstGeom prst="rect">
            <a:avLst/>
          </a:prstGeom>
        </p:spPr>
        <p:txBody>
          <a:bodyPr lIns="91439" tIns="45719" rIns="91439" bIns="45719">
            <a:noAutofit/>
          </a:bodyPr>
          <a:lstStyle/>
          <a:p>
            <a:pPr/>
          </a:p>
        </p:txBody>
      </p:sp>
      <p:sp>
        <p:nvSpPr>
          <p:cNvPr id="111" name="Slide Number"/>
          <p:cNvSpPr txBox="1"/>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solidFill>
          <a:srgbClr val="FFFFFF"/>
        </a:solidFill>
      </p:bgPr>
    </p:bg>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solidFill>
                  <a:srgbClr val="000000"/>
                </a:solidFill>
              </a:defRPr>
            </a:lvl1pPr>
          </a:lstStyle>
          <a:p>
            <a:pPr/>
            <a:r>
              <a:t>Title Text</a:t>
            </a:r>
          </a:p>
        </p:txBody>
      </p:sp>
      <p:sp>
        <p:nvSpPr>
          <p:cNvPr id="30"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solidFill>
          <a:srgbClr val="FFFFFF"/>
        </a:solidFill>
      </p:bgPr>
    </p:bg>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8" indent="-320038">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solidFill>
          <a:srgbClr val="FFFFFF"/>
        </a:solidFill>
      </p:bgPr>
    </p:bg>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solidFill>
                  <a:srgbClr val="000000"/>
                </a:solidFill>
              </a:defRPr>
            </a:lvl1pPr>
            <a:lvl2pPr marL="0" indent="0">
              <a:spcBef>
                <a:spcPts val="500"/>
              </a:spcBef>
              <a:buSzTx/>
              <a:buFontTx/>
              <a:buNone/>
              <a:defRPr b="1" sz="2400">
                <a:solidFill>
                  <a:srgbClr val="000000"/>
                </a:solidFill>
              </a:defRPr>
            </a:lvl2pPr>
            <a:lvl3pPr marL="0" indent="0">
              <a:spcBef>
                <a:spcPts val="500"/>
              </a:spcBef>
              <a:buSzTx/>
              <a:buFontTx/>
              <a:buNone/>
              <a:defRPr b="1" sz="2400">
                <a:solidFill>
                  <a:srgbClr val="000000"/>
                </a:solidFill>
              </a:defRPr>
            </a:lvl3pPr>
            <a:lvl4pPr marL="0" indent="0">
              <a:spcBef>
                <a:spcPts val="500"/>
              </a:spcBef>
              <a:buSzTx/>
              <a:buFontTx/>
              <a:buNone/>
              <a:defRPr b="1" sz="2400">
                <a:solidFill>
                  <a:srgbClr val="000000"/>
                </a:solidFill>
              </a:defRPr>
            </a:lvl4pPr>
            <a:lvl5pPr marL="0" indent="0">
              <a:spcBef>
                <a:spcPts val="500"/>
              </a:spcBef>
              <a:buSzTx/>
              <a:buFontTx/>
              <a:buNone/>
              <a:defRPr b="1"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4"/>
          </a:xfrm>
          <a:prstGeom prst="rect">
            <a:avLst/>
          </a:prstGeom>
        </p:spPr>
        <p:txBody>
          <a:bodyPr anchor="b"/>
          <a:lstStyle/>
          <a:p>
            <a:pPr>
              <a:defRPr>
                <a:solidFill>
                  <a:srgbClr val="000000"/>
                </a:solidFill>
              </a:defRPr>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solidFill>
          <a:srgbClr val="FFFFFF"/>
        </a:solidFill>
      </p:bgPr>
    </p:bg>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5" cy="1162050"/>
          </a:xfrm>
          <a:prstGeom prst="rect">
            <a:avLst/>
          </a:prstGeom>
        </p:spPr>
        <p:txBody>
          <a:bodyPr anchor="b"/>
          <a:lstStyle>
            <a:lvl1pPr algn="l">
              <a:defRPr b="1" sz="2000">
                <a:solidFill>
                  <a:srgbClr val="000000"/>
                </a:solidFill>
              </a:defRPr>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8" y="1435100"/>
            <a:ext cx="3008317" cy="4691063"/>
          </a:xfrm>
          <a:prstGeom prst="rect">
            <a:avLst/>
          </a:prstGeom>
        </p:spPr>
        <p:txBody>
          <a:bodyPr/>
          <a:lstStyle/>
          <a:p>
            <a:pPr>
              <a:defRPr>
                <a:solidFill>
                  <a:srgbClr val="000000"/>
                </a:solidFill>
              </a:defRPr>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solidFill>
          <a:srgbClr val="FFFFFF"/>
        </a:solidFill>
      </p:bgPr>
    </p:bg>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2" cy="566738"/>
          </a:xfrm>
          <a:prstGeom prst="rect">
            <a:avLst/>
          </a:prstGeom>
        </p:spPr>
        <p:txBody>
          <a:bodyPr anchor="b"/>
          <a:lstStyle>
            <a:lvl1pPr algn="l">
              <a:defRPr b="1" sz="2000">
                <a:solidFill>
                  <a:srgbClr val="000000"/>
                </a:solidFill>
              </a:defRPr>
            </a:lvl1pPr>
          </a:lstStyle>
          <a:p>
            <a:pPr/>
            <a:r>
              <a:t>Title Text</a:t>
            </a:r>
          </a:p>
        </p:txBody>
      </p:sp>
      <p:sp>
        <p:nvSpPr>
          <p:cNvPr id="83" name="Picture Placeholder 2"/>
          <p:cNvSpPr/>
          <p:nvPr>
            <p:ph type="pic" sz="half" idx="21"/>
          </p:nvPr>
        </p:nvSpPr>
        <p:spPr>
          <a:xfrm>
            <a:off x="1792288" y="612775"/>
            <a:ext cx="5486402"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solidFill>
                  <a:srgbClr val="000000"/>
                </a:solidFill>
              </a:defRPr>
            </a:lvl1pPr>
            <a:lvl2pPr marL="0" indent="0">
              <a:spcBef>
                <a:spcPts val="300"/>
              </a:spcBef>
              <a:buSzTx/>
              <a:buFontTx/>
              <a:buNone/>
              <a:defRPr sz="1400">
                <a:solidFill>
                  <a:srgbClr val="000000"/>
                </a:solidFill>
              </a:defRPr>
            </a:lvl2pPr>
            <a:lvl3pPr marL="0" indent="0">
              <a:spcBef>
                <a:spcPts val="300"/>
              </a:spcBef>
              <a:buSzTx/>
              <a:buFontTx/>
              <a:buNone/>
              <a:defRPr sz="1400">
                <a:solidFill>
                  <a:srgbClr val="000000"/>
                </a:solidFill>
              </a:defRPr>
            </a:lvl3pPr>
            <a:lvl4pPr marL="0" indent="0">
              <a:spcBef>
                <a:spcPts val="300"/>
              </a:spcBef>
              <a:buSzTx/>
              <a:buFontTx/>
              <a:buNone/>
              <a:defRPr sz="1400">
                <a:solidFill>
                  <a:srgbClr val="000000"/>
                </a:solidFill>
              </a:defRPr>
            </a:lvl4pPr>
            <a:lvl5pPr marL="0" indent="0">
              <a:spcBef>
                <a:spcPts val="300"/>
              </a:spcBef>
              <a:buSzTx/>
              <a:buFontTx/>
              <a:buNone/>
              <a:defRPr sz="1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1pPr>
      <a:lvl2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2pPr>
      <a:lvl3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3pPr>
      <a:lvl4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4pPr>
      <a:lvl5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5pPr>
      <a:lvl6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6pPr>
      <a:lvl7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7pPr>
      <a:lvl8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8pPr>
      <a:lvl9pPr marL="0" marR="0" indent="0" algn="ctr" defTabSz="457200" latinLnBrk="0">
        <a:lnSpc>
          <a:spcPct val="100000"/>
        </a:lnSpc>
        <a:spcBef>
          <a:spcPts val="0"/>
        </a:spcBef>
        <a:spcAft>
          <a:spcPts val="0"/>
        </a:spcAft>
        <a:buClrTx/>
        <a:buSzTx/>
        <a:buFontTx/>
        <a:buNone/>
        <a:tabLst/>
        <a:defRPr b="0" baseline="0" cap="none" i="0" spc="0" strike="noStrike" sz="4400" u="none">
          <a:solidFill>
            <a:srgbClr val="FFFFFF"/>
          </a:solidFill>
          <a:uFillTx/>
          <a:latin typeface="Calibri"/>
          <a:ea typeface="Calibri"/>
          <a:cs typeface="Calibri"/>
          <a:sym typeface="Calibri"/>
        </a:defRPr>
      </a:lvl9pPr>
    </p:titleStyle>
    <p:bodyStyle>
      <a:lvl1pPr marL="342900" marR="0" indent="-342900"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1pPr>
      <a:lvl2pPr marL="783771" marR="0" indent="-326571"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2pPr>
      <a:lvl3pPr marL="1219200" marR="0" indent="-304800"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3pPr>
      <a:lvl4pPr marL="17373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4pPr>
      <a:lvl5pPr marL="21945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5pPr>
      <a:lvl6pPr marL="26517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6pPr>
      <a:lvl7pPr marL="31089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7pPr>
      <a:lvl8pPr marL="3566159" marR="0" indent="-365759"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8pPr>
      <a:lvl9pPr marL="4023359" marR="0" indent="-365759" algn="l" defTabSz="45720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g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7.jpeg"/><Relationship Id="rId4" Type="http://schemas.openxmlformats.org/officeDocument/2006/relationships/hyperlink" Target="https://www.nature.com/articles/d41586-019-00792-9" TargetMode="Externa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8.jpeg"/><Relationship Id="rId4" Type="http://schemas.openxmlformats.org/officeDocument/2006/relationships/image" Target="../media/image19.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0.jpeg"/><Relationship Id="rId4" Type="http://schemas.openxmlformats.org/officeDocument/2006/relationships/hyperlink" Target="https://twitter.com/swissmiss83/status/1008293349965647872" TargetMode="External"/></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1.jpeg"/><Relationship Id="rId4" Type="http://schemas.openxmlformats.org/officeDocument/2006/relationships/hyperlink" Target="https://courses.lumenlearning.com/boundless-microbiology/chapter/the-citric-acid-krebs-cycle/"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hyperlink" Target="https://opentextbc.ca/biology2eopenstax/chapter/regulation-of-cellular-respiration/" TargetMode="Externa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hyperlink" Target="https://en.wikipedia.org/wiki/Luebering%E2%80%93Rapoport_pathway" TargetMode="External"/></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Cellular Physiology"/>
          <p:cNvSpPr txBox="1"/>
          <p:nvPr>
            <p:ph type="ctrTitle"/>
          </p:nvPr>
        </p:nvSpPr>
        <p:spPr>
          <a:xfrm>
            <a:off x="741412" y="1397099"/>
            <a:ext cx="7661176" cy="2000151"/>
          </a:xfrm>
          <a:prstGeom prst="rect">
            <a:avLst/>
          </a:prstGeom>
        </p:spPr>
        <p:txBody>
          <a:bodyPr/>
          <a:lstStyle>
            <a:lvl1pPr>
              <a:defRPr sz="7000"/>
            </a:lvl1pPr>
          </a:lstStyle>
          <a:p>
            <a:pPr/>
            <a:r>
              <a:t>Cellular Physiology</a:t>
            </a:r>
          </a:p>
        </p:txBody>
      </p:sp>
      <p:sp>
        <p:nvSpPr>
          <p:cNvPr id="121" name="ANZCA Primary Examination Tutorial…"/>
          <p:cNvSpPr txBox="1"/>
          <p:nvPr>
            <p:ph type="subTitle" sz="quarter" idx="1"/>
          </p:nvPr>
        </p:nvSpPr>
        <p:spPr>
          <a:xfrm>
            <a:off x="1142875" y="3962400"/>
            <a:ext cx="6858250" cy="1752600"/>
          </a:xfrm>
          <a:prstGeom prst="rect">
            <a:avLst/>
          </a:prstGeom>
        </p:spPr>
        <p:txBody>
          <a:bodyPr/>
          <a:lstStyle/>
          <a:p>
            <a:pPr/>
            <a:r>
              <a:t>ANZCA Primary Examination Tutorial</a:t>
            </a:r>
          </a:p>
          <a:p>
            <a:pPr/>
            <a:r>
              <a:t>Dr Rhys Thomas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How do anaesthetics work?"/>
          <p:cNvSpPr txBox="1"/>
          <p:nvPr>
            <p:ph type="title"/>
          </p:nvPr>
        </p:nvSpPr>
        <p:spPr>
          <a:xfrm>
            <a:off x="457200" y="183291"/>
            <a:ext cx="8229600" cy="1143002"/>
          </a:xfrm>
          <a:prstGeom prst="rect">
            <a:avLst/>
          </a:prstGeom>
        </p:spPr>
        <p:txBody>
          <a:bodyPr/>
          <a:lstStyle>
            <a:lvl1pPr defTabSz="438911">
              <a:defRPr sz="5280"/>
            </a:lvl1pPr>
          </a:lstStyle>
          <a:p>
            <a:pPr/>
            <a:r>
              <a:t>How do anaesthetics work?</a:t>
            </a:r>
          </a:p>
        </p:txBody>
      </p:sp>
      <p:pic>
        <p:nvPicPr>
          <p:cNvPr id="159" name="giphy.gif" descr="giphy.gif"/>
          <p:cNvPicPr>
            <a:picLocks noChangeAspect="0"/>
          </p:cNvPicPr>
          <p:nvPr/>
        </p:nvPicPr>
        <p:blipFill>
          <a:blip r:embed="rId3">
            <a:extLst/>
          </a:blip>
          <a:stretch>
            <a:fillRect/>
          </a:stretch>
        </p:blipFill>
        <p:spPr>
          <a:xfrm>
            <a:off x="457200" y="1397311"/>
            <a:ext cx="8229600" cy="504063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Double-click to edit"/>
          <p:cNvSpPr txBox="1"/>
          <p:nvPr>
            <p:ph type="ctrTitle"/>
          </p:nvPr>
        </p:nvSpPr>
        <p:spPr>
          <a:prstGeom prst="rect">
            <a:avLst/>
          </a:prstGeom>
        </p:spPr>
        <p:txBody>
          <a:bodyPr/>
          <a:lstStyle/>
          <a:p>
            <a:pPr/>
          </a:p>
        </p:txBody>
      </p:sp>
      <p:sp>
        <p:nvSpPr>
          <p:cNvPr id="164" name="Double-click to edit"/>
          <p:cNvSpPr txBox="1"/>
          <p:nvPr>
            <p:ph type="subTitle" sz="quarter" idx="1"/>
          </p:nvPr>
        </p:nvSpPr>
        <p:spPr>
          <a:prstGeom prst="rect">
            <a:avLst/>
          </a:prstGeom>
        </p:spPr>
        <p:txBody>
          <a:bodyPr/>
          <a:lstStyle/>
          <a:p>
            <a:pPr/>
          </a:p>
        </p:txBody>
      </p:sp>
      <p:pic>
        <p:nvPicPr>
          <p:cNvPr id="165" name="E714906F-5BC9-46F5-986A-F55039C0F312_1_105_c.jpeg" descr="E714906F-5BC9-46F5-986A-F55039C0F312_1_105_c.jpeg"/>
          <p:cNvPicPr>
            <a:picLocks noChangeAspect="1"/>
          </p:cNvPicPr>
          <p:nvPr/>
        </p:nvPicPr>
        <p:blipFill>
          <a:blip r:embed="rId3">
            <a:extLst/>
          </a:blip>
          <a:stretch>
            <a:fillRect/>
          </a:stretch>
        </p:blipFill>
        <p:spPr>
          <a:xfrm>
            <a:off x="133350" y="0"/>
            <a:ext cx="8877300" cy="6858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Meyer-Overton Hypothesis"/>
          <p:cNvSpPr txBox="1"/>
          <p:nvPr>
            <p:ph type="title"/>
          </p:nvPr>
        </p:nvSpPr>
        <p:spPr>
          <a:xfrm>
            <a:off x="555111" y="-217227"/>
            <a:ext cx="8229601" cy="1143002"/>
          </a:xfrm>
          <a:prstGeom prst="rect">
            <a:avLst/>
          </a:prstGeom>
        </p:spPr>
        <p:txBody>
          <a:bodyPr/>
          <a:lstStyle/>
          <a:p>
            <a:pPr/>
            <a:r>
              <a:t>Meyer-Overton Hypothesis</a:t>
            </a:r>
          </a:p>
        </p:txBody>
      </p:sp>
      <p:grpSp>
        <p:nvGrpSpPr>
          <p:cNvPr id="172" name="Group"/>
          <p:cNvGrpSpPr/>
          <p:nvPr/>
        </p:nvGrpSpPr>
        <p:grpSpPr>
          <a:xfrm>
            <a:off x="981402" y="925774"/>
            <a:ext cx="7181196" cy="5810136"/>
            <a:chOff x="0" y="0"/>
            <a:chExt cx="7181195" cy="5810135"/>
          </a:xfrm>
        </p:grpSpPr>
        <p:sp>
          <p:nvSpPr>
            <p:cNvPr id="170" name="Rectangle"/>
            <p:cNvSpPr/>
            <p:nvPr/>
          </p:nvSpPr>
          <p:spPr>
            <a:xfrm>
              <a:off x="0" y="0"/>
              <a:ext cx="7181196" cy="5810136"/>
            </a:xfrm>
            <a:prstGeom prst="rect">
              <a:avLst/>
            </a:prstGeom>
            <a:solidFill>
              <a:srgbClr val="FFFFFF"/>
            </a:solidFill>
            <a:ln w="12700" cap="flat">
              <a:noFill/>
              <a:miter lim="400000"/>
            </a:ln>
            <a:effectLst/>
          </p:spPr>
          <p:txBody>
            <a:bodyPr wrap="square" lIns="45718" tIns="45718" rIns="45718" bIns="45718" numCol="1" anchor="ctr">
              <a:noAutofit/>
            </a:bodyPr>
            <a:lstStyle/>
            <a:p>
              <a:pPr/>
            </a:p>
          </p:txBody>
        </p:sp>
        <p:pic>
          <p:nvPicPr>
            <p:cNvPr id="171" name="IMG_0541.png" descr="IMG_0541.png"/>
            <p:cNvPicPr>
              <a:picLocks noChangeAspect="1"/>
            </p:cNvPicPr>
            <p:nvPr/>
          </p:nvPicPr>
          <p:blipFill>
            <a:blip r:embed="rId3">
              <a:extLst/>
            </a:blip>
            <a:srcRect l="0" t="0" r="0" b="0"/>
            <a:stretch>
              <a:fillRect/>
            </a:stretch>
          </p:blipFill>
          <p:spPr>
            <a:xfrm>
              <a:off x="286216" y="0"/>
              <a:ext cx="6608890" cy="564165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maxresdefault.jpeg" descr="maxresdefault.jpeg"/>
          <p:cNvPicPr>
            <a:picLocks noChangeAspect="1"/>
          </p:cNvPicPr>
          <p:nvPr/>
        </p:nvPicPr>
        <p:blipFill>
          <a:blip r:embed="rId3">
            <a:extLst/>
          </a:blip>
          <a:stretch>
            <a:fillRect/>
          </a:stretch>
        </p:blipFill>
        <p:spPr>
          <a:xfrm>
            <a:off x="-1" y="794010"/>
            <a:ext cx="9144001" cy="5143501"/>
          </a:xfrm>
          <a:prstGeom prst="rect">
            <a:avLst/>
          </a:prstGeom>
          <a:ln w="12700">
            <a:miter lim="400000"/>
          </a:ln>
        </p:spPr>
      </p:pic>
      <p:sp>
        <p:nvSpPr>
          <p:cNvPr id="177" name="Lipid Rafts"/>
          <p:cNvSpPr txBox="1"/>
          <p:nvPr>
            <p:ph type="title"/>
          </p:nvPr>
        </p:nvSpPr>
        <p:spPr>
          <a:xfrm>
            <a:off x="0" y="794010"/>
            <a:ext cx="4820473" cy="1272830"/>
          </a:xfrm>
          <a:prstGeom prst="rect">
            <a:avLst/>
          </a:prstGeom>
        </p:spPr>
        <p:txBody>
          <a:bodyPr/>
          <a:lstStyle>
            <a:lvl1pPr>
              <a:defRPr sz="7400">
                <a:solidFill>
                  <a:srgbClr val="C7DDFF"/>
                </a:solidFill>
              </a:defRPr>
            </a:lvl1pPr>
          </a:lstStyle>
          <a:p>
            <a:pPr/>
            <a:r>
              <a:t>Lipid Rafts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Image 21-6-20 at 9.59 pm.jpeg" descr="Image 21-6-20 at 9.59 pm.jpeg"/>
          <p:cNvPicPr>
            <a:picLocks noChangeAspect="1"/>
          </p:cNvPicPr>
          <p:nvPr/>
        </p:nvPicPr>
        <p:blipFill>
          <a:blip r:embed="rId3">
            <a:extLst/>
          </a:blip>
          <a:stretch>
            <a:fillRect/>
          </a:stretch>
        </p:blipFill>
        <p:spPr>
          <a:xfrm>
            <a:off x="-1" y="1232782"/>
            <a:ext cx="9144001" cy="439243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 21-6-20 at 10.00 pm.jpeg" descr="Image 21-6-20 at 10.00 pm.jpeg"/>
          <p:cNvPicPr>
            <a:picLocks noChangeAspect="1"/>
          </p:cNvPicPr>
          <p:nvPr/>
        </p:nvPicPr>
        <p:blipFill>
          <a:blip r:embed="rId2">
            <a:extLst/>
          </a:blip>
          <a:stretch>
            <a:fillRect/>
          </a:stretch>
        </p:blipFill>
        <p:spPr>
          <a:xfrm>
            <a:off x="0" y="1179285"/>
            <a:ext cx="9144001" cy="4499430"/>
          </a:xfrm>
          <a:prstGeom prst="rect">
            <a:avLst/>
          </a:prstGeom>
          <a:ln w="12700">
            <a:miter lim="400000"/>
          </a:ln>
        </p:spPr>
      </p:pic>
      <p:sp>
        <p:nvSpPr>
          <p:cNvPr id="186" name="The mystery of membrane organization: composition, regulation…"/>
          <p:cNvSpPr txBox="1"/>
          <p:nvPr/>
        </p:nvSpPr>
        <p:spPr>
          <a:xfrm>
            <a:off x="-1" y="5285105"/>
            <a:ext cx="3861442" cy="39080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100">
                <a:solidFill>
                  <a:srgbClr val="222222"/>
                </a:solidFill>
              </a:defRPr>
            </a:pPr>
            <a:r>
              <a:t>The mystery of membrane organization: composition, regulation </a:t>
            </a:r>
          </a:p>
          <a:p>
            <a:pPr>
              <a:defRPr b="1" sz="1100">
                <a:solidFill>
                  <a:srgbClr val="222222"/>
                </a:solidFill>
              </a:defRPr>
            </a:pPr>
            <a:r>
              <a:t>and roles of lipid rafts. Sezgin et al. </a:t>
            </a:r>
            <a:r>
              <a:rPr>
                <a:solidFill>
                  <a:srgbClr val="212121"/>
                </a:solidFill>
              </a:rPr>
              <a:t>DOI: </a:t>
            </a:r>
            <a:r>
              <a:t>10.1038/nrm.2017.16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Image 21-6-20 at 9.40 pm.jpeg" descr="Image 21-6-20 at 9.40 pm.jpeg"/>
          <p:cNvPicPr>
            <a:picLocks noChangeAspect="1"/>
          </p:cNvPicPr>
          <p:nvPr/>
        </p:nvPicPr>
        <p:blipFill>
          <a:blip r:embed="rId3">
            <a:extLst/>
          </a:blip>
          <a:srcRect l="0" t="0" r="0" b="1061"/>
          <a:stretch>
            <a:fillRect/>
          </a:stretch>
        </p:blipFill>
        <p:spPr>
          <a:xfrm>
            <a:off x="0" y="2248296"/>
            <a:ext cx="9144000" cy="2361224"/>
          </a:xfrm>
          <a:prstGeom prst="rect">
            <a:avLst/>
          </a:prstGeom>
          <a:ln w="12700">
            <a:miter lim="400000"/>
          </a:ln>
        </p:spPr>
      </p:pic>
      <p:sp>
        <p:nvSpPr>
          <p:cNvPr id="189" name="Studies on the mechanism of general anesthesia. Pavel et al. DOI: 10.1073/pnas.2004259117"/>
          <p:cNvSpPr txBox="1"/>
          <p:nvPr/>
        </p:nvSpPr>
        <p:spPr>
          <a:xfrm>
            <a:off x="0" y="2248296"/>
            <a:ext cx="4908806" cy="22851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spcBef>
                <a:spcPts val="1200"/>
              </a:spcBef>
              <a:defRPr sz="1000"/>
            </a:pPr>
            <a:r>
              <a:t>Studies on the mechanism of general anesthesia. Pavel et al. </a:t>
            </a:r>
            <a:r>
              <a:rPr>
                <a:solidFill>
                  <a:srgbClr val="212121"/>
                </a:solidFill>
              </a:rPr>
              <a:t>DOI: </a:t>
            </a:r>
            <a:r>
              <a:t>10.1073/pnas.2004259117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5" name="Group"/>
          <p:cNvGrpSpPr/>
          <p:nvPr/>
        </p:nvGrpSpPr>
        <p:grpSpPr>
          <a:xfrm>
            <a:off x="0" y="1532716"/>
            <a:ext cx="9144001" cy="3792568"/>
            <a:chOff x="0" y="0"/>
            <a:chExt cx="9144000" cy="3792566"/>
          </a:xfrm>
        </p:grpSpPr>
        <p:pic>
          <p:nvPicPr>
            <p:cNvPr id="193" name="Image 21-6-20 at 9.44 pm.jpeg" descr="Image 21-6-20 at 9.44 pm.jpeg"/>
            <p:cNvPicPr>
              <a:picLocks noChangeAspect="1"/>
            </p:cNvPicPr>
            <p:nvPr/>
          </p:nvPicPr>
          <p:blipFill>
            <a:blip r:embed="rId3">
              <a:extLst/>
            </a:blip>
            <a:stretch>
              <a:fillRect/>
            </a:stretch>
          </p:blipFill>
          <p:spPr>
            <a:xfrm>
              <a:off x="0" y="0"/>
              <a:ext cx="9144000" cy="3792567"/>
            </a:xfrm>
            <a:prstGeom prst="rect">
              <a:avLst/>
            </a:prstGeom>
            <a:ln w="12700" cap="flat">
              <a:noFill/>
              <a:miter lim="400000"/>
            </a:ln>
            <a:effectLst/>
          </p:spPr>
        </p:pic>
        <p:sp>
          <p:nvSpPr>
            <p:cNvPr id="194" name="Studies on the mechanism of general anesthesia. Pavel et al. DOI: 10.1073/pnas.2004259117"/>
            <p:cNvSpPr txBox="1"/>
            <p:nvPr/>
          </p:nvSpPr>
          <p:spPr>
            <a:xfrm>
              <a:off x="4235194" y="3564058"/>
              <a:ext cx="4908807" cy="2285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spcBef>
                  <a:spcPts val="1200"/>
                </a:spcBef>
                <a:defRPr sz="1000"/>
              </a:pPr>
              <a:r>
                <a:t>Studies on the mechanism of general anesthesia. Pavel et al. </a:t>
              </a:r>
              <a:r>
                <a:rPr>
                  <a:solidFill>
                    <a:srgbClr val="212121"/>
                  </a:solidFill>
                </a:rPr>
                <a:t>DOI: </a:t>
              </a:r>
              <a:r>
                <a:t>10.1073/pnas.2004259117 </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1" name="Group"/>
          <p:cNvGrpSpPr/>
          <p:nvPr/>
        </p:nvGrpSpPr>
        <p:grpSpPr>
          <a:xfrm>
            <a:off x="-1" y="1357511"/>
            <a:ext cx="9144001" cy="4142979"/>
            <a:chOff x="0" y="0"/>
            <a:chExt cx="9144000" cy="4142978"/>
          </a:xfrm>
        </p:grpSpPr>
        <p:pic>
          <p:nvPicPr>
            <p:cNvPr id="199" name="Image 21-6-20 at 9.41 pm.jpeg" descr="Image 21-6-20 at 9.41 pm.jpeg"/>
            <p:cNvPicPr>
              <a:picLocks noChangeAspect="1"/>
            </p:cNvPicPr>
            <p:nvPr/>
          </p:nvPicPr>
          <p:blipFill>
            <a:blip r:embed="rId3">
              <a:extLst/>
            </a:blip>
            <a:srcRect l="0" t="20647" r="0" b="5548"/>
            <a:stretch>
              <a:fillRect/>
            </a:stretch>
          </p:blipFill>
          <p:spPr>
            <a:xfrm>
              <a:off x="0" y="0"/>
              <a:ext cx="9144000" cy="4142918"/>
            </a:xfrm>
            <a:prstGeom prst="rect">
              <a:avLst/>
            </a:prstGeom>
            <a:ln w="12700" cap="flat">
              <a:noFill/>
              <a:miter lim="400000"/>
            </a:ln>
            <a:effectLst/>
          </p:spPr>
        </p:pic>
        <p:sp>
          <p:nvSpPr>
            <p:cNvPr id="200" name="Studies on the mechanism of general anesthesia. Pavel et al. DOI: 10.1073/pnas.2004259117"/>
            <p:cNvSpPr txBox="1"/>
            <p:nvPr/>
          </p:nvSpPr>
          <p:spPr>
            <a:xfrm>
              <a:off x="4235194" y="3914469"/>
              <a:ext cx="4908807" cy="2285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spcBef>
                  <a:spcPts val="1200"/>
                </a:spcBef>
                <a:defRPr sz="1000"/>
              </a:pPr>
              <a:r>
                <a:t>Studies on the mechanism of general anesthesia. Pavel et al. </a:t>
              </a:r>
              <a:r>
                <a:rPr>
                  <a:solidFill>
                    <a:srgbClr val="212121"/>
                  </a:solidFill>
                </a:rPr>
                <a:t>DOI: </a:t>
              </a:r>
              <a:r>
                <a:t>10.1073/pnas.2004259117 </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Resting Membrane Potential"/>
          <p:cNvSpPr txBox="1"/>
          <p:nvPr>
            <p:ph type="ctrTitle"/>
          </p:nvPr>
        </p:nvSpPr>
        <p:spPr>
          <a:xfrm>
            <a:off x="148183" y="1572344"/>
            <a:ext cx="8847634" cy="3713312"/>
          </a:xfrm>
          <a:prstGeom prst="rect">
            <a:avLst/>
          </a:prstGeom>
        </p:spPr>
        <p:txBody>
          <a:bodyPr/>
          <a:lstStyle>
            <a:lvl1pPr>
              <a:defRPr sz="8000"/>
            </a:lvl1pPr>
          </a:lstStyle>
          <a:p>
            <a:pPr/>
            <a:r>
              <a:t>Resting Membrane Potential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Primary Exam Resources"/>
          <p:cNvSpPr txBox="1"/>
          <p:nvPr>
            <p:ph type="title"/>
          </p:nvPr>
        </p:nvSpPr>
        <p:spPr>
          <a:xfrm>
            <a:off x="457200" y="93211"/>
            <a:ext cx="8229600" cy="1143002"/>
          </a:xfrm>
          <a:prstGeom prst="rect">
            <a:avLst/>
          </a:prstGeom>
        </p:spPr>
        <p:txBody>
          <a:bodyPr/>
          <a:lstStyle>
            <a:lvl1pPr>
              <a:defRPr sz="5500"/>
            </a:lvl1pPr>
          </a:lstStyle>
          <a:p>
            <a:pPr/>
            <a:r>
              <a:t>Primary Exam Resources</a:t>
            </a:r>
          </a:p>
        </p:txBody>
      </p:sp>
      <p:sp>
        <p:nvSpPr>
          <p:cNvPr id="126" name="My blog site:…"/>
          <p:cNvSpPr txBox="1"/>
          <p:nvPr>
            <p:ph type="body" idx="1"/>
          </p:nvPr>
        </p:nvSpPr>
        <p:spPr>
          <a:xfrm>
            <a:off x="208284" y="1599870"/>
            <a:ext cx="8727432" cy="4825113"/>
          </a:xfrm>
          <a:prstGeom prst="rect">
            <a:avLst/>
          </a:prstGeom>
        </p:spPr>
        <p:txBody>
          <a:bodyPr/>
          <a:lstStyle/>
          <a:p>
            <a:pPr marL="0" indent="0">
              <a:buSzTx/>
              <a:buFontTx/>
              <a:buNone/>
            </a:pPr>
            <a:r>
              <a:t>My blog site:</a:t>
            </a:r>
          </a:p>
          <a:p>
            <a:pPr lvl="2" marL="0" indent="457200" algn="ctr">
              <a:buSzTx/>
              <a:buFontTx/>
              <a:buNone/>
              <a:defRPr sz="4200"/>
            </a:pPr>
            <a:r>
              <a:t>http://drgetafix.com/2018/08/18/anzca-primary-exam-tutorials-resources/</a:t>
            </a:r>
          </a:p>
          <a:p>
            <a:pPr marL="0" indent="0">
              <a:buSzTx/>
              <a:buFontTx/>
              <a:buNone/>
            </a:pPr>
          </a:p>
          <a:p>
            <a:pPr marL="0" indent="0">
              <a:buSzTx/>
              <a:buFontTx/>
              <a:buNone/>
            </a:pPr>
          </a:p>
          <a:p>
            <a:pPr marL="0" indent="0" algn="ctr">
              <a:buSzTx/>
              <a:buFontTx/>
              <a:buNone/>
              <a:defRPr sz="2200"/>
            </a:pPr>
            <a:r>
              <a:t>(Contains slides, articles, video links and other suggestions)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sting Membrane Potential"/>
          <p:cNvSpPr txBox="1"/>
          <p:nvPr>
            <p:ph type="title"/>
          </p:nvPr>
        </p:nvSpPr>
        <p:spPr>
          <a:prstGeom prst="rect">
            <a:avLst/>
          </a:prstGeom>
        </p:spPr>
        <p:txBody>
          <a:bodyPr/>
          <a:lstStyle>
            <a:lvl1pPr>
              <a:defRPr sz="5000"/>
            </a:lvl1pPr>
          </a:lstStyle>
          <a:p>
            <a:pPr/>
            <a:r>
              <a:t>Resting Membrane Potential</a:t>
            </a:r>
          </a:p>
        </p:txBody>
      </p:sp>
      <p:sp>
        <p:nvSpPr>
          <p:cNvPr id="210" name="Semi-permeable membrane…"/>
          <p:cNvSpPr txBox="1"/>
          <p:nvPr>
            <p:ph type="body" idx="1"/>
          </p:nvPr>
        </p:nvSpPr>
        <p:spPr>
          <a:xfrm>
            <a:off x="457200" y="1832079"/>
            <a:ext cx="8229600" cy="3657601"/>
          </a:xfrm>
          <a:prstGeom prst="rect">
            <a:avLst/>
          </a:prstGeom>
        </p:spPr>
        <p:txBody>
          <a:bodyPr/>
          <a:lstStyle/>
          <a:p>
            <a:pPr>
              <a:lnSpc>
                <a:spcPct val="150000"/>
              </a:lnSpc>
            </a:pPr>
            <a:r>
              <a:t>Semi-permeable membrane</a:t>
            </a:r>
          </a:p>
          <a:p>
            <a:pPr>
              <a:lnSpc>
                <a:spcPct val="150000"/>
              </a:lnSpc>
            </a:pPr>
            <a:r>
              <a:t>Concentration gradient generated by Na+/K+ ATPase</a:t>
            </a:r>
          </a:p>
          <a:p>
            <a:pPr>
              <a:lnSpc>
                <a:spcPct val="150000"/>
              </a:lnSpc>
            </a:pPr>
            <a:r>
              <a:t>Ions move down their concentration gradient?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IMG_0195.jpg" descr="IMG_0195.jpg"/>
          <p:cNvPicPr>
            <a:picLocks noChangeAspect="1"/>
          </p:cNvPicPr>
          <p:nvPr/>
        </p:nvPicPr>
        <p:blipFill>
          <a:blip r:embed="rId3">
            <a:extLst/>
          </a:blip>
          <a:stretch>
            <a:fillRect/>
          </a:stretch>
        </p:blipFill>
        <p:spPr>
          <a:xfrm>
            <a:off x="752103" y="0"/>
            <a:ext cx="7498865" cy="6858001"/>
          </a:xfrm>
          <a:prstGeom prst="rect">
            <a:avLst/>
          </a:prstGeom>
          <a:ln w="12700">
            <a:miter lim="400000"/>
          </a:ln>
        </p:spPr>
      </p:pic>
      <p:sp>
        <p:nvSpPr>
          <p:cNvPr id="215" name="Rang &amp; Dale. 8th Edition"/>
          <p:cNvSpPr txBox="1"/>
          <p:nvPr/>
        </p:nvSpPr>
        <p:spPr>
          <a:xfrm>
            <a:off x="5615520" y="6485896"/>
            <a:ext cx="2623985"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Rang &amp; Dale. 8th Edition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Picture 3" descr="Picture 3"/>
          <p:cNvPicPr>
            <a:picLocks noChangeAspect="1"/>
          </p:cNvPicPr>
          <p:nvPr/>
        </p:nvPicPr>
        <p:blipFill>
          <a:blip r:embed="rId3">
            <a:extLst/>
          </a:blip>
          <a:stretch>
            <a:fillRect/>
          </a:stretch>
        </p:blipFill>
        <p:spPr>
          <a:xfrm>
            <a:off x="942881" y="2775414"/>
            <a:ext cx="7258238" cy="1307172"/>
          </a:xfrm>
          <a:prstGeom prst="rect">
            <a:avLst/>
          </a:prstGeom>
          <a:ln w="12700">
            <a:miter lim="400000"/>
          </a:ln>
        </p:spPr>
      </p:pic>
      <p:sp>
        <p:nvSpPr>
          <p:cNvPr id="220" name="Title 4"/>
          <p:cNvSpPr txBox="1"/>
          <p:nvPr>
            <p:ph type="title"/>
          </p:nvPr>
        </p:nvSpPr>
        <p:spPr>
          <a:xfrm>
            <a:off x="440349" y="287338"/>
            <a:ext cx="8263302" cy="1463032"/>
          </a:xfrm>
          <a:prstGeom prst="rect">
            <a:avLst/>
          </a:prstGeom>
        </p:spPr>
        <p:txBody>
          <a:bodyPr/>
          <a:lstStyle>
            <a:lvl1pPr defTabSz="448055">
              <a:defRPr sz="7840"/>
            </a:lvl1pPr>
          </a:lstStyle>
          <a:p>
            <a:pPr/>
            <a:r>
              <a:t>Goldman Equation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IMG_0195.jpg" descr="IMG_0195.jpg"/>
          <p:cNvPicPr>
            <a:picLocks noChangeAspect="1"/>
          </p:cNvPicPr>
          <p:nvPr/>
        </p:nvPicPr>
        <p:blipFill>
          <a:blip r:embed="rId3">
            <a:extLst/>
          </a:blip>
          <a:stretch>
            <a:fillRect/>
          </a:stretch>
        </p:blipFill>
        <p:spPr>
          <a:xfrm>
            <a:off x="752103" y="0"/>
            <a:ext cx="7498865" cy="6858001"/>
          </a:xfrm>
          <a:prstGeom prst="rect">
            <a:avLst/>
          </a:prstGeom>
          <a:ln w="12700">
            <a:miter lim="400000"/>
          </a:ln>
        </p:spPr>
      </p:pic>
      <p:sp>
        <p:nvSpPr>
          <p:cNvPr id="225" name="Rang &amp; Dale. 8th Edition"/>
          <p:cNvSpPr txBox="1"/>
          <p:nvPr/>
        </p:nvSpPr>
        <p:spPr>
          <a:xfrm>
            <a:off x="5615520" y="6485896"/>
            <a:ext cx="2623985"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Rang &amp; Dale. 8th Edition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2"/>
          <p:cNvSpPr txBox="1"/>
          <p:nvPr>
            <p:ph type="title"/>
          </p:nvPr>
        </p:nvSpPr>
        <p:spPr>
          <a:xfrm>
            <a:off x="269378" y="-17462"/>
            <a:ext cx="8417422" cy="1404493"/>
          </a:xfrm>
          <a:prstGeom prst="rect">
            <a:avLst/>
          </a:prstGeom>
        </p:spPr>
        <p:txBody>
          <a:bodyPr/>
          <a:lstStyle>
            <a:lvl1pPr defTabSz="438911">
              <a:defRPr sz="7679">
                <a:uFill>
                  <a:solidFill>
                    <a:srgbClr val="0000FF"/>
                  </a:solidFill>
                </a:uFill>
              </a:defRPr>
            </a:lvl1pPr>
          </a:lstStyle>
          <a:p>
            <a:pPr/>
            <a:r>
              <a:t>Goldman simulator</a:t>
            </a:r>
          </a:p>
        </p:txBody>
      </p:sp>
      <p:pic>
        <p:nvPicPr>
          <p:cNvPr id="230" name="IMG_0021.jpeg" descr="IMG_0021.jpeg"/>
          <p:cNvPicPr>
            <a:picLocks noChangeAspect="1"/>
          </p:cNvPicPr>
          <p:nvPr/>
        </p:nvPicPr>
        <p:blipFill>
          <a:blip r:embed="rId2">
            <a:extLst/>
          </a:blip>
          <a:stretch>
            <a:fillRect/>
          </a:stretch>
        </p:blipFill>
        <p:spPr>
          <a:xfrm>
            <a:off x="1033707" y="1444656"/>
            <a:ext cx="6888765" cy="5065715"/>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3267f179114389.5cb8cf618e08d.jpeg" descr="3267f179114389.5cb8cf618e08d.jpeg"/>
          <p:cNvPicPr>
            <a:picLocks noChangeAspect="1"/>
          </p:cNvPicPr>
          <p:nvPr/>
        </p:nvPicPr>
        <p:blipFill>
          <a:blip r:embed="rId3">
            <a:extLst/>
          </a:blip>
          <a:srcRect l="0" t="13095" r="0" b="0"/>
          <a:stretch>
            <a:fillRect/>
          </a:stretch>
        </p:blipFill>
        <p:spPr>
          <a:xfrm>
            <a:off x="-1" y="1340115"/>
            <a:ext cx="9144001" cy="4787115"/>
          </a:xfrm>
          <a:prstGeom prst="rect">
            <a:avLst/>
          </a:prstGeom>
          <a:ln w="12700">
            <a:miter lim="400000"/>
          </a:ln>
        </p:spPr>
      </p:pic>
      <p:sp>
        <p:nvSpPr>
          <p:cNvPr id="233" name="Gibbs-Donnan Equilibrium"/>
          <p:cNvSpPr txBox="1"/>
          <p:nvPr>
            <p:ph type="title"/>
          </p:nvPr>
        </p:nvSpPr>
        <p:spPr>
          <a:xfrm>
            <a:off x="457200" y="0"/>
            <a:ext cx="8229600" cy="1143001"/>
          </a:xfrm>
          <a:prstGeom prst="rect">
            <a:avLst/>
          </a:prstGeom>
        </p:spPr>
        <p:txBody>
          <a:bodyPr/>
          <a:lstStyle/>
          <a:p>
            <a:pPr/>
            <a:r>
              <a:t>Gibbs-Donnan Equilibrium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9" name="Group"/>
          <p:cNvGrpSpPr/>
          <p:nvPr/>
        </p:nvGrpSpPr>
        <p:grpSpPr>
          <a:xfrm>
            <a:off x="-1" y="1357511"/>
            <a:ext cx="9144001" cy="4142979"/>
            <a:chOff x="0" y="0"/>
            <a:chExt cx="9144000" cy="4142978"/>
          </a:xfrm>
        </p:grpSpPr>
        <p:pic>
          <p:nvPicPr>
            <p:cNvPr id="237" name="Image 21-6-20 at 9.41 pm.jpeg" descr="Image 21-6-20 at 9.41 pm.jpeg"/>
            <p:cNvPicPr>
              <a:picLocks noChangeAspect="1"/>
            </p:cNvPicPr>
            <p:nvPr/>
          </p:nvPicPr>
          <p:blipFill>
            <a:blip r:embed="rId3">
              <a:extLst/>
            </a:blip>
            <a:srcRect l="0" t="20647" r="0" b="5548"/>
            <a:stretch>
              <a:fillRect/>
            </a:stretch>
          </p:blipFill>
          <p:spPr>
            <a:xfrm>
              <a:off x="0" y="0"/>
              <a:ext cx="9144000" cy="4142918"/>
            </a:xfrm>
            <a:prstGeom prst="rect">
              <a:avLst/>
            </a:prstGeom>
            <a:ln w="12700" cap="flat">
              <a:noFill/>
              <a:miter lim="400000"/>
            </a:ln>
            <a:effectLst/>
          </p:spPr>
        </p:pic>
        <p:sp>
          <p:nvSpPr>
            <p:cNvPr id="238" name="Studies on the mechanism of general anesthesia. Pavel et al. DOI: 10.1073/pnas.2004259117"/>
            <p:cNvSpPr txBox="1"/>
            <p:nvPr/>
          </p:nvSpPr>
          <p:spPr>
            <a:xfrm>
              <a:off x="4235194" y="3914469"/>
              <a:ext cx="4908807" cy="2285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spcBef>
                  <a:spcPts val="1200"/>
                </a:spcBef>
                <a:defRPr sz="1000"/>
              </a:pPr>
              <a:r>
                <a:t>Studies on the mechanism of general anesthesia. Pavel et al. </a:t>
              </a:r>
              <a:r>
                <a:rPr>
                  <a:solidFill>
                    <a:srgbClr val="212121"/>
                  </a:solidFill>
                </a:rPr>
                <a:t>DOI: </a:t>
              </a:r>
              <a:r>
                <a:t>10.1073/pnas.2004259117 </a:t>
              </a: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Screenshot 2019-06-16 16.32.10.png" descr="Screenshot 2019-06-16 16.32.10.png"/>
          <p:cNvPicPr>
            <a:picLocks noChangeAspect="1"/>
          </p:cNvPicPr>
          <p:nvPr/>
        </p:nvPicPr>
        <p:blipFill>
          <a:blip r:embed="rId3">
            <a:extLst/>
          </a:blip>
          <a:stretch>
            <a:fillRect/>
          </a:stretch>
        </p:blipFill>
        <p:spPr>
          <a:xfrm>
            <a:off x="0" y="899290"/>
            <a:ext cx="9144001" cy="505942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How do we get things across the membrane?"/>
          <p:cNvSpPr txBox="1"/>
          <p:nvPr>
            <p:ph type="ctrTitle"/>
          </p:nvPr>
        </p:nvSpPr>
        <p:spPr>
          <a:xfrm>
            <a:off x="407325" y="1845188"/>
            <a:ext cx="8329350" cy="3167624"/>
          </a:xfrm>
          <a:prstGeom prst="rect">
            <a:avLst/>
          </a:prstGeom>
        </p:spPr>
        <p:txBody>
          <a:bodyPr/>
          <a:lstStyle>
            <a:lvl1pPr defTabSz="452627">
              <a:defRPr sz="6930"/>
            </a:lvl1pPr>
          </a:lstStyle>
          <a:p>
            <a:pPr/>
            <a:r>
              <a:t>How do we get things across the membrane?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IMG_0205.jpg" descr="IMG_0205.jpg"/>
          <p:cNvPicPr>
            <a:picLocks noChangeAspect="1"/>
          </p:cNvPicPr>
          <p:nvPr/>
        </p:nvPicPr>
        <p:blipFill>
          <a:blip r:embed="rId3">
            <a:extLst/>
          </a:blip>
          <a:stretch>
            <a:fillRect/>
          </a:stretch>
        </p:blipFill>
        <p:spPr>
          <a:xfrm>
            <a:off x="1190110" y="-1"/>
            <a:ext cx="6763780" cy="6858002"/>
          </a:xfrm>
          <a:prstGeom prst="rect">
            <a:avLst/>
          </a:prstGeom>
          <a:ln w="12700">
            <a:miter lim="400000"/>
          </a:ln>
        </p:spPr>
      </p:pic>
      <p:sp>
        <p:nvSpPr>
          <p:cNvPr id="252" name="Gangong. 23rd edition"/>
          <p:cNvSpPr txBox="1"/>
          <p:nvPr/>
        </p:nvSpPr>
        <p:spPr>
          <a:xfrm>
            <a:off x="6325134" y="6570779"/>
            <a:ext cx="1620772"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vl1pPr>
          </a:lstStyle>
          <a:p>
            <a:pPr/>
            <a:r>
              <a:t>Gangong. 23rd edition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Screen Shot 2017-06-10 at 10.48.20 am.png" descr="Screen Shot 2017-06-10 at 10.48.20 am.png"/>
          <p:cNvPicPr>
            <a:picLocks noChangeAspect="1"/>
          </p:cNvPicPr>
          <p:nvPr/>
        </p:nvPicPr>
        <p:blipFill>
          <a:blip r:embed="rId3">
            <a:extLst/>
          </a:blip>
          <a:stretch>
            <a:fillRect/>
          </a:stretch>
        </p:blipFill>
        <p:spPr>
          <a:xfrm>
            <a:off x="642349" y="256817"/>
            <a:ext cx="7859302" cy="634436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ransport Across the Membrane"/>
          <p:cNvSpPr txBox="1"/>
          <p:nvPr>
            <p:ph type="title"/>
          </p:nvPr>
        </p:nvSpPr>
        <p:spPr>
          <a:prstGeom prst="rect">
            <a:avLst/>
          </a:prstGeom>
        </p:spPr>
        <p:txBody>
          <a:bodyPr/>
          <a:lstStyle/>
          <a:p>
            <a:pPr/>
            <a:r>
              <a:t>Transport Across the Membrane</a:t>
            </a:r>
          </a:p>
        </p:txBody>
      </p:sp>
      <p:sp>
        <p:nvSpPr>
          <p:cNvPr id="257" name="Diffusion…"/>
          <p:cNvSpPr txBox="1"/>
          <p:nvPr>
            <p:ph type="body" idx="1"/>
          </p:nvPr>
        </p:nvSpPr>
        <p:spPr>
          <a:xfrm>
            <a:off x="457200" y="1600200"/>
            <a:ext cx="8229600" cy="4681016"/>
          </a:xfrm>
          <a:prstGeom prst="rect">
            <a:avLst/>
          </a:prstGeom>
        </p:spPr>
        <p:txBody>
          <a:bodyPr/>
          <a:lstStyle/>
          <a:p>
            <a:pPr marL="132347" indent="-132347" defTabSz="452627">
              <a:lnSpc>
                <a:spcPct val="110000"/>
              </a:lnSpc>
              <a:spcBef>
                <a:spcPts val="0"/>
              </a:spcBef>
              <a:buFontTx/>
              <a:defRPr sz="2772">
                <a:latin typeface="+mn-lt"/>
                <a:ea typeface="+mn-ea"/>
                <a:cs typeface="+mn-cs"/>
                <a:sym typeface="Helvetica Neue"/>
              </a:defRPr>
            </a:pPr>
            <a:r>
              <a:t>Diffusion</a:t>
            </a:r>
          </a:p>
          <a:p>
            <a:pPr lvl="1" marL="509537" indent="-132347" defTabSz="452627">
              <a:lnSpc>
                <a:spcPct val="110000"/>
              </a:lnSpc>
              <a:spcBef>
                <a:spcPts val="0"/>
              </a:spcBef>
              <a:buFontTx/>
              <a:buChar char="•"/>
              <a:defRPr sz="2772">
                <a:latin typeface="+mn-lt"/>
                <a:ea typeface="+mn-ea"/>
                <a:cs typeface="+mn-cs"/>
                <a:sym typeface="Helvetica Neue"/>
              </a:defRPr>
            </a:pPr>
            <a:r>
              <a:t>O2, CO2</a:t>
            </a:r>
          </a:p>
          <a:p>
            <a:pPr marL="132347" indent="-132347" defTabSz="452627">
              <a:lnSpc>
                <a:spcPct val="110000"/>
              </a:lnSpc>
              <a:spcBef>
                <a:spcPts val="0"/>
              </a:spcBef>
              <a:buFontTx/>
              <a:defRPr sz="2772">
                <a:latin typeface="+mn-lt"/>
                <a:ea typeface="+mn-ea"/>
                <a:cs typeface="+mn-cs"/>
                <a:sym typeface="Helvetica Neue"/>
              </a:defRPr>
            </a:pPr>
            <a:r>
              <a:t>Facilitated diffusion</a:t>
            </a:r>
          </a:p>
          <a:p>
            <a:pPr lvl="1" marL="509537" indent="-132347" defTabSz="452627">
              <a:lnSpc>
                <a:spcPct val="110000"/>
              </a:lnSpc>
              <a:spcBef>
                <a:spcPts val="0"/>
              </a:spcBef>
              <a:buFontTx/>
              <a:buChar char="•"/>
              <a:defRPr sz="2772">
                <a:latin typeface="+mn-lt"/>
                <a:ea typeface="+mn-ea"/>
                <a:cs typeface="+mn-cs"/>
                <a:sym typeface="Helvetica Neue"/>
              </a:defRPr>
            </a:pPr>
            <a:r>
              <a:t>Na, K, Glucose</a:t>
            </a:r>
          </a:p>
          <a:p>
            <a:pPr marL="132347" indent="-132347" defTabSz="452627">
              <a:lnSpc>
                <a:spcPct val="110000"/>
              </a:lnSpc>
              <a:spcBef>
                <a:spcPts val="0"/>
              </a:spcBef>
              <a:buFontTx/>
              <a:defRPr sz="2772">
                <a:latin typeface="+mn-lt"/>
                <a:ea typeface="+mn-ea"/>
                <a:cs typeface="+mn-cs"/>
                <a:sym typeface="Helvetica Neue"/>
              </a:defRPr>
            </a:pPr>
            <a:r>
              <a:t>Primary active transport</a:t>
            </a:r>
          </a:p>
          <a:p>
            <a:pPr lvl="1" marL="509537" indent="-132347" defTabSz="452627">
              <a:lnSpc>
                <a:spcPct val="110000"/>
              </a:lnSpc>
              <a:spcBef>
                <a:spcPts val="0"/>
              </a:spcBef>
              <a:buFontTx/>
              <a:buChar char="•"/>
              <a:defRPr sz="2772">
                <a:latin typeface="+mn-lt"/>
                <a:ea typeface="+mn-ea"/>
                <a:cs typeface="+mn-cs"/>
                <a:sym typeface="Helvetica Neue"/>
              </a:defRPr>
            </a:pPr>
            <a:r>
              <a:t>Na/K/ATPase</a:t>
            </a:r>
          </a:p>
          <a:p>
            <a:pPr lvl="1" marL="509537" indent="-132347" defTabSz="452627">
              <a:lnSpc>
                <a:spcPct val="110000"/>
              </a:lnSpc>
              <a:spcBef>
                <a:spcPts val="0"/>
              </a:spcBef>
              <a:buFontTx/>
              <a:buChar char="•"/>
              <a:defRPr sz="2772">
                <a:latin typeface="+mn-lt"/>
                <a:ea typeface="+mn-ea"/>
                <a:cs typeface="+mn-cs"/>
                <a:sym typeface="Helvetica Neue"/>
              </a:defRPr>
            </a:pPr>
            <a:r>
              <a:t>Proton pump</a:t>
            </a:r>
          </a:p>
          <a:p>
            <a:pPr marL="132347" indent="-132347" defTabSz="452627">
              <a:lnSpc>
                <a:spcPct val="110000"/>
              </a:lnSpc>
              <a:spcBef>
                <a:spcPts val="0"/>
              </a:spcBef>
              <a:buFontTx/>
              <a:defRPr sz="2772">
                <a:latin typeface="+mn-lt"/>
                <a:ea typeface="+mn-ea"/>
                <a:cs typeface="+mn-cs"/>
                <a:sym typeface="Helvetica Neue"/>
              </a:defRPr>
            </a:pPr>
            <a:r>
              <a:t>Secondary active transport</a:t>
            </a:r>
          </a:p>
          <a:p>
            <a:pPr lvl="1" marL="509537" indent="-132347" defTabSz="452627">
              <a:lnSpc>
                <a:spcPct val="110000"/>
              </a:lnSpc>
              <a:spcBef>
                <a:spcPts val="0"/>
              </a:spcBef>
              <a:buFontTx/>
              <a:buChar char="•"/>
              <a:defRPr sz="2772">
                <a:latin typeface="+mn-lt"/>
                <a:ea typeface="+mn-ea"/>
                <a:cs typeface="+mn-cs"/>
                <a:sym typeface="Helvetica Neue"/>
              </a:defRPr>
            </a:pPr>
            <a:r>
              <a:t>Use of sodium gradient (SGLT)</a:t>
            </a:r>
          </a:p>
          <a:p>
            <a:pPr marL="132347" indent="-132347" defTabSz="452627">
              <a:lnSpc>
                <a:spcPct val="110000"/>
              </a:lnSpc>
              <a:spcBef>
                <a:spcPts val="0"/>
              </a:spcBef>
              <a:buFontTx/>
              <a:defRPr sz="2772">
                <a:latin typeface="+mn-lt"/>
                <a:ea typeface="+mn-ea"/>
                <a:cs typeface="+mn-cs"/>
                <a:sym typeface="Helvetica Neue"/>
              </a:defRPr>
            </a:pPr>
            <a:r>
              <a:t>Exocytosis/Endocytosis (sort of!)</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What about signals?"/>
          <p:cNvSpPr txBox="1"/>
          <p:nvPr>
            <p:ph type="ctrTitle"/>
          </p:nvPr>
        </p:nvSpPr>
        <p:spPr>
          <a:xfrm>
            <a:off x="558179" y="2458318"/>
            <a:ext cx="8027642" cy="1941364"/>
          </a:xfrm>
          <a:prstGeom prst="rect">
            <a:avLst/>
          </a:prstGeom>
        </p:spPr>
        <p:txBody>
          <a:bodyPr/>
          <a:lstStyle>
            <a:lvl1pPr>
              <a:defRPr sz="6000"/>
            </a:lvl1pPr>
          </a:lstStyle>
          <a:p>
            <a:pPr/>
            <a:r>
              <a:t>What about signals?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ctrTitle"/>
          </p:nvPr>
        </p:nvSpPr>
        <p:spPr>
          <a:prstGeom prst="rect">
            <a:avLst/>
          </a:prstGeom>
        </p:spPr>
        <p:txBody>
          <a:bodyPr/>
          <a:lstStyle/>
          <a:p>
            <a:pPr/>
          </a:p>
        </p:txBody>
      </p:sp>
      <p:sp>
        <p:nvSpPr>
          <p:cNvPr id="264" name="Subtitle 2"/>
          <p:cNvSpPr txBox="1"/>
          <p:nvPr>
            <p:ph type="subTitle" sz="quarter" idx="1"/>
          </p:nvPr>
        </p:nvSpPr>
        <p:spPr>
          <a:prstGeom prst="rect">
            <a:avLst/>
          </a:prstGeom>
        </p:spPr>
        <p:txBody>
          <a:bodyPr/>
          <a:lstStyle/>
          <a:p>
            <a:pPr/>
          </a:p>
        </p:txBody>
      </p:sp>
      <p:pic>
        <p:nvPicPr>
          <p:cNvPr id="265" name="Picture 3" descr="Picture 3"/>
          <p:cNvPicPr>
            <a:picLocks noChangeAspect="1"/>
          </p:cNvPicPr>
          <p:nvPr/>
        </p:nvPicPr>
        <p:blipFill>
          <a:blip r:embed="rId2">
            <a:extLst/>
          </a:blip>
          <a:stretch>
            <a:fillRect/>
          </a:stretch>
        </p:blipFill>
        <p:spPr>
          <a:xfrm>
            <a:off x="402946" y="77191"/>
            <a:ext cx="8338108" cy="6703618"/>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Organelles"/>
          <p:cNvSpPr txBox="1"/>
          <p:nvPr>
            <p:ph type="ctrTitle"/>
          </p:nvPr>
        </p:nvSpPr>
        <p:spPr>
          <a:xfrm>
            <a:off x="685800" y="2693987"/>
            <a:ext cx="7772400" cy="1470026"/>
          </a:xfrm>
          <a:prstGeom prst="rect">
            <a:avLst/>
          </a:prstGeom>
        </p:spPr>
        <p:txBody>
          <a:bodyPr/>
          <a:lstStyle>
            <a:lvl1pPr>
              <a:defRPr sz="7800"/>
            </a:lvl1pPr>
          </a:lstStyle>
          <a:p>
            <a:pPr/>
            <a:r>
              <a:t>Organelles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IMG_0198.jpg" descr="IMG_0198.jpg"/>
          <p:cNvPicPr>
            <a:picLocks noChangeAspect="1"/>
          </p:cNvPicPr>
          <p:nvPr/>
        </p:nvPicPr>
        <p:blipFill>
          <a:blip r:embed="rId2">
            <a:extLst/>
          </a:blip>
          <a:stretch>
            <a:fillRect/>
          </a:stretch>
        </p:blipFill>
        <p:spPr>
          <a:xfrm>
            <a:off x="134213" y="0"/>
            <a:ext cx="8875574" cy="6858000"/>
          </a:xfrm>
          <a:prstGeom prst="rect">
            <a:avLst/>
          </a:prstGeom>
          <a:ln w="12700">
            <a:miter lim="400000"/>
          </a:ln>
        </p:spPr>
      </p:pic>
      <p:sp>
        <p:nvSpPr>
          <p:cNvPr id="272" name="Gangong. 23rd edition"/>
          <p:cNvSpPr txBox="1"/>
          <p:nvPr/>
        </p:nvSpPr>
        <p:spPr>
          <a:xfrm>
            <a:off x="7378051" y="6570779"/>
            <a:ext cx="1620772"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vl1pPr>
          </a:lstStyle>
          <a:p>
            <a:pPr/>
            <a:r>
              <a:t>Gangong. 23rd edition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Mitochondria-770x452.jpg" descr="Mitochondria-770x452.jpg"/>
          <p:cNvPicPr>
            <a:picLocks noChangeAspect="1"/>
          </p:cNvPicPr>
          <p:nvPr/>
        </p:nvPicPr>
        <p:blipFill>
          <a:blip r:embed="rId3">
            <a:extLst/>
          </a:blip>
          <a:stretch>
            <a:fillRect/>
          </a:stretch>
        </p:blipFill>
        <p:spPr>
          <a:xfrm>
            <a:off x="0" y="745176"/>
            <a:ext cx="9144001" cy="5367648"/>
          </a:xfrm>
          <a:prstGeom prst="rect">
            <a:avLst/>
          </a:prstGeom>
          <a:ln w="12700">
            <a:miter lim="400000"/>
          </a:ln>
        </p:spPr>
      </p:pic>
      <p:sp>
        <p:nvSpPr>
          <p:cNvPr id="275" name="https://www.nature.com/articles/d41586-019-00792-9"/>
          <p:cNvSpPr txBox="1"/>
          <p:nvPr/>
        </p:nvSpPr>
        <p:spPr>
          <a:xfrm>
            <a:off x="5889928" y="5882873"/>
            <a:ext cx="3250428" cy="2311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u="sng">
                <a:solidFill>
                  <a:srgbClr val="0000FF"/>
                </a:solidFill>
                <a:uFill>
                  <a:solidFill>
                    <a:srgbClr val="0000FF"/>
                  </a:solidFill>
                </a:uFill>
                <a:hlinkClick r:id="rId4"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4" invalidUrl="" action="" tgtFrame="" tooltip="" history="1" highlightClick="0" endSnd="0"/>
              </a:rPr>
              <a:t>https://www.nature.com/articles/d41586-019-00792-9</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Rihanna_fba7d0_6401546.jpg" descr="Rihanna_fba7d0_6401546.jpg"/>
          <p:cNvPicPr>
            <a:picLocks noChangeAspect="1"/>
          </p:cNvPicPr>
          <p:nvPr/>
        </p:nvPicPr>
        <p:blipFill>
          <a:blip r:embed="rId3">
            <a:extLst/>
          </a:blip>
          <a:stretch>
            <a:fillRect/>
          </a:stretch>
        </p:blipFill>
        <p:spPr>
          <a:xfrm>
            <a:off x="229206" y="38671"/>
            <a:ext cx="4343741" cy="3163692"/>
          </a:xfrm>
          <a:prstGeom prst="rect">
            <a:avLst/>
          </a:prstGeom>
          <a:ln w="12700">
            <a:miter lim="400000"/>
          </a:ln>
        </p:spPr>
      </p:pic>
      <p:pic>
        <p:nvPicPr>
          <p:cNvPr id="280" name="IMG_0707.jpg" descr="IMG_0707.jpg"/>
          <p:cNvPicPr>
            <a:picLocks noChangeAspect="1"/>
          </p:cNvPicPr>
          <p:nvPr/>
        </p:nvPicPr>
        <p:blipFill>
          <a:blip r:embed="rId4">
            <a:extLst/>
          </a:blip>
          <a:stretch>
            <a:fillRect/>
          </a:stretch>
        </p:blipFill>
        <p:spPr>
          <a:xfrm>
            <a:off x="3864254" y="3185639"/>
            <a:ext cx="5215562" cy="3596153"/>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Picture 3" descr="Picture 3"/>
          <p:cNvPicPr>
            <a:picLocks noChangeAspect="1"/>
          </p:cNvPicPr>
          <p:nvPr/>
        </p:nvPicPr>
        <p:blipFill>
          <a:blip r:embed="rId3">
            <a:extLst/>
          </a:blip>
          <a:stretch>
            <a:fillRect/>
          </a:stretch>
        </p:blipFill>
        <p:spPr>
          <a:xfrm>
            <a:off x="88900" y="233937"/>
            <a:ext cx="9055100" cy="6426203"/>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IMG_0704.jpg" descr="IMG_0704.jpg"/>
          <p:cNvPicPr>
            <a:picLocks noChangeAspect="1"/>
          </p:cNvPicPr>
          <p:nvPr/>
        </p:nvPicPr>
        <p:blipFill>
          <a:blip r:embed="rId3">
            <a:extLst/>
          </a:blip>
          <a:stretch>
            <a:fillRect/>
          </a:stretch>
        </p:blipFill>
        <p:spPr>
          <a:xfrm>
            <a:off x="3036466" y="-1"/>
            <a:ext cx="3071068" cy="6858001"/>
          </a:xfrm>
          <a:prstGeom prst="rect">
            <a:avLst/>
          </a:prstGeom>
          <a:ln w="12700">
            <a:miter lim="400000"/>
          </a:ln>
        </p:spPr>
      </p:pic>
      <p:sp>
        <p:nvSpPr>
          <p:cNvPr id="289" name="https://twitter.com/swissmiss83/status/1008293349965647872"/>
          <p:cNvSpPr txBox="1"/>
          <p:nvPr/>
        </p:nvSpPr>
        <p:spPr>
          <a:xfrm>
            <a:off x="3407415" y="6500584"/>
            <a:ext cx="2329170" cy="3926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u="sng">
                <a:uFill>
                  <a:solidFill>
                    <a:srgbClr val="0000FF"/>
                  </a:solidFill>
                </a:uFill>
                <a:latin typeface="+mn-lt"/>
                <a:ea typeface="+mn-ea"/>
                <a:cs typeface="+mn-cs"/>
                <a:sym typeface="Helvetica Neue"/>
                <a:hlinkClick r:id="rId4" invalidUrl="" action="" tgtFrame="" tooltip="" history="1" highlightClick="0" endSnd="0"/>
              </a:defRPr>
            </a:lvl1pPr>
          </a:lstStyle>
          <a:p>
            <a:pPr>
              <a:defRPr u="none">
                <a:uFillTx/>
              </a:defRPr>
            </a:pPr>
            <a:r>
              <a:rPr u="sng">
                <a:uFill>
                  <a:solidFill>
                    <a:srgbClr val="0000FF"/>
                  </a:solidFill>
                </a:uFill>
                <a:hlinkClick r:id="rId4" invalidUrl="" action="" tgtFrame="" tooltip="" history="1" highlightClick="0" endSnd="0"/>
              </a:rPr>
              <a:t>https://twitter.com/swissmiss83/status/1008293349965647872</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figure-07-03-02.jpeg" descr="figure-07-03-02.jpeg"/>
          <p:cNvPicPr>
            <a:picLocks noChangeAspect="1"/>
          </p:cNvPicPr>
          <p:nvPr/>
        </p:nvPicPr>
        <p:blipFill>
          <a:blip r:embed="rId3">
            <a:extLst/>
          </a:blip>
          <a:stretch>
            <a:fillRect/>
          </a:stretch>
        </p:blipFill>
        <p:spPr>
          <a:xfrm>
            <a:off x="1729027" y="0"/>
            <a:ext cx="5946141" cy="6570485"/>
          </a:xfrm>
          <a:prstGeom prst="rect">
            <a:avLst/>
          </a:prstGeom>
          <a:ln w="12700">
            <a:miter lim="400000"/>
          </a:ln>
        </p:spPr>
      </p:pic>
      <p:sp>
        <p:nvSpPr>
          <p:cNvPr id="294" name="https://courses.lumenlearning.com/boundless-microbiology/chapter/the-citric-acid-krebs-cycle/"/>
          <p:cNvSpPr txBox="1"/>
          <p:nvPr/>
        </p:nvSpPr>
        <p:spPr>
          <a:xfrm>
            <a:off x="1729027" y="6570779"/>
            <a:ext cx="5946141" cy="2184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900" u="sng">
                <a:uFill>
                  <a:solidFill>
                    <a:srgbClr val="0000FF"/>
                  </a:solidFill>
                </a:uFill>
                <a:hlinkClick r:id="rId4" invalidUrl="" action="" tgtFrame="" tooltip="" history="1" highlightClick="0" endSnd="0"/>
              </a:defRPr>
            </a:lvl1pPr>
          </a:lstStyle>
          <a:p>
            <a:pPr>
              <a:defRPr u="none">
                <a:uFillTx/>
              </a:defRPr>
            </a:pPr>
            <a:r>
              <a:rPr u="sng">
                <a:uFill>
                  <a:solidFill>
                    <a:srgbClr val="0000FF"/>
                  </a:solidFill>
                </a:uFill>
                <a:hlinkClick r:id="rId4" invalidUrl="" action="" tgtFrame="" tooltip="" history="1" highlightClick="0" endSnd="0"/>
              </a:rPr>
              <a:t>https://courses.lumenlearning.com/boundless-microbiology/chapter/the-citric-acid-krebs-cycle/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67CFD5E4-138E-433B-8F5B-FA5EA586FC82-L0-001.png" descr="67CFD5E4-138E-433B-8F5B-FA5EA586FC82-L0-001.png"/>
          <p:cNvPicPr>
            <a:picLocks noChangeAspect="1"/>
          </p:cNvPicPr>
          <p:nvPr>
            <p:ph type="pic" idx="21"/>
          </p:nvPr>
        </p:nvPicPr>
        <p:blipFill>
          <a:blip r:embed="rId3">
            <a:extLst/>
          </a:blip>
          <a:srcRect l="0" t="0" r="0" b="0"/>
          <a:stretch>
            <a:fillRect/>
          </a:stretch>
        </p:blipFill>
        <p:spPr>
          <a:xfrm>
            <a:off x="2002185" y="0"/>
            <a:ext cx="5139630" cy="6858000"/>
          </a:xfrm>
          <a:prstGeom prst="rect">
            <a:avLst/>
          </a:prstGeom>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screen-shot-2016-10-10-at-17-04-05.png" descr="screen-shot-2016-10-10-at-17-04-05.png"/>
          <p:cNvPicPr>
            <a:picLocks noChangeAspect="1"/>
          </p:cNvPicPr>
          <p:nvPr/>
        </p:nvPicPr>
        <p:blipFill>
          <a:blip r:embed="rId2">
            <a:extLst/>
          </a:blip>
          <a:stretch>
            <a:fillRect/>
          </a:stretch>
        </p:blipFill>
        <p:spPr>
          <a:xfrm>
            <a:off x="1498414" y="0"/>
            <a:ext cx="6147172" cy="68580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Figure_07_07_02.jpg" descr="Figure_07_07_02.jpg"/>
          <p:cNvPicPr>
            <a:picLocks noChangeAspect="1"/>
          </p:cNvPicPr>
          <p:nvPr/>
        </p:nvPicPr>
        <p:blipFill>
          <a:blip r:embed="rId2">
            <a:extLst/>
          </a:blip>
          <a:stretch>
            <a:fillRect/>
          </a:stretch>
        </p:blipFill>
        <p:spPr>
          <a:xfrm>
            <a:off x="-1" y="541851"/>
            <a:ext cx="9144001" cy="5774298"/>
          </a:xfrm>
          <a:prstGeom prst="rect">
            <a:avLst/>
          </a:prstGeom>
          <a:ln w="12700">
            <a:miter lim="400000"/>
          </a:ln>
        </p:spPr>
      </p:pic>
      <p:sp>
        <p:nvSpPr>
          <p:cNvPr id="301" name="https://opentextbc.ca/biology2eopenstax/chapter/regulation-of-cellular-respiration/"/>
          <p:cNvSpPr txBox="1"/>
          <p:nvPr/>
        </p:nvSpPr>
        <p:spPr>
          <a:xfrm>
            <a:off x="4029775" y="6065379"/>
            <a:ext cx="5090619"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u="sng">
                <a:uFill>
                  <a:solidFill>
                    <a:srgbClr val="0000FF"/>
                  </a:solidFill>
                </a:uFill>
                <a:hlinkClick r:id="rId3" invalidUrl="" action="" tgtFrame="" tooltip="" history="1" highlightClick="0" endSnd="0"/>
              </a:defRPr>
            </a:lvl1pPr>
          </a:lstStyle>
          <a:p>
            <a:pPr>
              <a:defRPr u="none">
                <a:uFillTx/>
              </a:defRPr>
            </a:pPr>
            <a:r>
              <a:rPr u="sng">
                <a:uFill>
                  <a:solidFill>
                    <a:srgbClr val="0000FF"/>
                  </a:solidFill>
                </a:uFill>
                <a:hlinkClick r:id="rId3" invalidUrl="" action="" tgtFrame="" tooltip="" history="1" highlightClick="0" endSnd="0"/>
              </a:rPr>
              <a:t>https://opentextbc.ca/biology2eopenstax/chapter/regulation-of-cellular-respiration/</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Rapoport-Luebering Shunt?"/>
          <p:cNvSpPr txBox="1"/>
          <p:nvPr>
            <p:ph type="ctrTitle"/>
          </p:nvPr>
        </p:nvSpPr>
        <p:spPr>
          <a:xfrm>
            <a:off x="307215" y="2312930"/>
            <a:ext cx="8529570" cy="2232140"/>
          </a:xfrm>
          <a:prstGeom prst="rect">
            <a:avLst/>
          </a:prstGeom>
        </p:spPr>
        <p:txBody>
          <a:bodyPr/>
          <a:lstStyle>
            <a:lvl1pPr>
              <a:defRPr sz="6200"/>
            </a:lvl1pPr>
          </a:lstStyle>
          <a:p>
            <a:pPr/>
            <a:r>
              <a:t>Rapoport-Luebering Shunt?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305" name="396C85DA-731B-4537-9AFC-63C7C23DCCA8-L0-001.png" descr="396C85DA-731B-4537-9AFC-63C7C23DCCA8-L0-001.png"/>
          <p:cNvPicPr>
            <a:picLocks noChangeAspect="1"/>
          </p:cNvPicPr>
          <p:nvPr/>
        </p:nvPicPr>
        <p:blipFill>
          <a:blip r:embed="rId3">
            <a:extLst/>
          </a:blip>
          <a:stretch>
            <a:fillRect/>
          </a:stretch>
        </p:blipFill>
        <p:spPr>
          <a:xfrm>
            <a:off x="-1" y="1781175"/>
            <a:ext cx="9144001" cy="3295650"/>
          </a:xfrm>
          <a:prstGeom prst="rect">
            <a:avLst/>
          </a:prstGeom>
          <a:ln w="12700">
            <a:miter lim="400000"/>
          </a:ln>
        </p:spPr>
      </p:pic>
      <p:sp>
        <p:nvSpPr>
          <p:cNvPr id="306" name="https://en.wikipedia.org/wiki/Luebering–Rapoport_pathway"/>
          <p:cNvSpPr txBox="1"/>
          <p:nvPr/>
        </p:nvSpPr>
        <p:spPr>
          <a:xfrm>
            <a:off x="4865089" y="6591837"/>
            <a:ext cx="4266192"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u="sng">
                <a:uFill>
                  <a:solidFill>
                    <a:srgbClr val="0000FF"/>
                  </a:solidFill>
                </a:uFill>
                <a:hlinkClick r:id="rId4" invalidUrl="" action="" tgtFrame="" tooltip="" history="1" highlightClick="0" endSnd="0"/>
              </a:defRPr>
            </a:lvl1pPr>
          </a:lstStyle>
          <a:p>
            <a:pPr>
              <a:defRPr u="none">
                <a:uFillTx/>
              </a:defRPr>
            </a:pPr>
            <a:r>
              <a:rPr u="sng">
                <a:uFill>
                  <a:solidFill>
                    <a:srgbClr val="0000FF"/>
                  </a:solidFill>
                </a:uFill>
                <a:hlinkClick r:id="rId4" invalidUrl="" action="" tgtFrame="" tooltip="" history="1" highlightClick="0" endSnd="0"/>
              </a:rPr>
              <a:t>https://en.wikipedia.org/wiki/Luebering–Rapoport_pathway</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815A6625-DB84-4032-82E3-27594D2F9BCA-L0-001.jpeg" descr="815A6625-DB84-4032-82E3-27594D2F9BCA-L0-001.jpeg"/>
          <p:cNvPicPr>
            <a:picLocks noChangeAspect="1"/>
          </p:cNvPicPr>
          <p:nvPr/>
        </p:nvPicPr>
        <p:blipFill>
          <a:blip r:embed="rId2">
            <a:extLst/>
          </a:blip>
          <a:stretch>
            <a:fillRect/>
          </a:stretch>
        </p:blipFill>
        <p:spPr>
          <a:xfrm>
            <a:off x="1037898" y="78966"/>
            <a:ext cx="7068204" cy="6700068"/>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Picture 1" descr="Picture 1"/>
          <p:cNvPicPr>
            <a:picLocks noChangeAspect="1"/>
          </p:cNvPicPr>
          <p:nvPr/>
        </p:nvPicPr>
        <p:blipFill>
          <a:blip r:embed="rId2">
            <a:extLst/>
          </a:blip>
          <a:stretch>
            <a:fillRect/>
          </a:stretch>
        </p:blipFill>
        <p:spPr>
          <a:xfrm>
            <a:off x="240056" y="150030"/>
            <a:ext cx="8735847" cy="6551887"/>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Picture 3" descr="Picture 3"/>
          <p:cNvPicPr>
            <a:picLocks noChangeAspect="1"/>
          </p:cNvPicPr>
          <p:nvPr/>
        </p:nvPicPr>
        <p:blipFill>
          <a:blip r:embed="rId2">
            <a:extLst/>
          </a:blip>
          <a:stretch>
            <a:fillRect/>
          </a:stretch>
        </p:blipFill>
        <p:spPr>
          <a:xfrm>
            <a:off x="0" y="203200"/>
            <a:ext cx="9144000" cy="644729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Cell Membrane"/>
          <p:cNvSpPr txBox="1"/>
          <p:nvPr>
            <p:ph type="ctrTitle"/>
          </p:nvPr>
        </p:nvSpPr>
        <p:spPr>
          <a:xfrm>
            <a:off x="685799" y="2693986"/>
            <a:ext cx="7772402" cy="1470027"/>
          </a:xfrm>
          <a:prstGeom prst="rect">
            <a:avLst/>
          </a:prstGeom>
        </p:spPr>
        <p:txBody>
          <a:bodyPr/>
          <a:lstStyle>
            <a:lvl1pPr>
              <a:defRPr sz="8000"/>
            </a:lvl1pPr>
          </a:lstStyle>
          <a:p>
            <a:pPr/>
            <a:r>
              <a:t>Cell Membrane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Picture 3" descr="Picture 3"/>
          <p:cNvPicPr>
            <a:picLocks noChangeAspect="1"/>
          </p:cNvPicPr>
          <p:nvPr/>
        </p:nvPicPr>
        <p:blipFill>
          <a:blip r:embed="rId2">
            <a:extLst/>
          </a:blip>
          <a:stretch>
            <a:fillRect/>
          </a:stretch>
        </p:blipFill>
        <p:spPr>
          <a:xfrm>
            <a:off x="1537304" y="20546"/>
            <a:ext cx="6069392" cy="6816908"/>
          </a:xfrm>
          <a:prstGeom prst="rect">
            <a:avLst/>
          </a:prstGeom>
          <a:ln w="12700">
            <a:miter lim="400000"/>
          </a:ln>
        </p:spPr>
      </p:pic>
      <p:sp>
        <p:nvSpPr>
          <p:cNvPr id="143" name="https://opentextbc.ca/biology/chapter/3-4-the-cell-membrane/"/>
          <p:cNvSpPr txBox="1"/>
          <p:nvPr/>
        </p:nvSpPr>
        <p:spPr>
          <a:xfrm rot="16200271">
            <a:off x="5557578" y="4799823"/>
            <a:ext cx="3830919" cy="231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vl1pPr>
          </a:lstStyle>
          <a:p>
            <a:pPr/>
            <a:r>
              <a:t>https://opentextbc.ca/biology/chapter/3-4-the-cell-membrane/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 22-6-20 at 10.44 am.jpeg" descr="Image 22-6-20 at 10.44 am.jpeg"/>
          <p:cNvPicPr>
            <a:picLocks noChangeAspect="1"/>
          </p:cNvPicPr>
          <p:nvPr/>
        </p:nvPicPr>
        <p:blipFill>
          <a:blip r:embed="rId3">
            <a:extLst/>
          </a:blip>
          <a:stretch>
            <a:fillRect/>
          </a:stretch>
        </p:blipFill>
        <p:spPr>
          <a:xfrm>
            <a:off x="0" y="190275"/>
            <a:ext cx="9144001" cy="6477451"/>
          </a:xfrm>
          <a:prstGeom prst="rect">
            <a:avLst/>
          </a:prstGeom>
          <a:ln w="12700">
            <a:miter lim="400000"/>
          </a:ln>
        </p:spPr>
      </p:pic>
      <p:sp>
        <p:nvSpPr>
          <p:cNvPr id="146" name="The Fluid Mosaic Model of the Structure of Cell Membranes Singer &amp; Nicolson, 1972.…"/>
          <p:cNvSpPr txBox="1"/>
          <p:nvPr/>
        </p:nvSpPr>
        <p:spPr>
          <a:xfrm>
            <a:off x="0" y="190275"/>
            <a:ext cx="4415615" cy="73799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400"/>
            </a:pPr>
            <a:r>
              <a:t>The Fluid Mosaic Model of the Structure of Cell Membranes</a:t>
            </a:r>
            <a:br/>
            <a:r>
              <a:t>Singer &amp; Nicolson, 1972.</a:t>
            </a:r>
          </a:p>
          <a:p>
            <a:pPr>
              <a:defRPr sz="1400"/>
            </a:pPr>
            <a:r>
              <a:t>https://www.jstor.org/stable/1733071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G_0196.jpg" descr="IMG_0196.jpg"/>
          <p:cNvPicPr>
            <a:picLocks noChangeAspect="1"/>
          </p:cNvPicPr>
          <p:nvPr/>
        </p:nvPicPr>
        <p:blipFill>
          <a:blip r:embed="rId3">
            <a:extLst/>
          </a:blip>
          <a:stretch>
            <a:fillRect/>
          </a:stretch>
        </p:blipFill>
        <p:spPr>
          <a:xfrm>
            <a:off x="979019" y="0"/>
            <a:ext cx="7185961" cy="6858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G_0197.jpg" descr="IMG_0197.jpg"/>
          <p:cNvPicPr>
            <a:picLocks noChangeAspect="1"/>
          </p:cNvPicPr>
          <p:nvPr/>
        </p:nvPicPr>
        <p:blipFill>
          <a:blip r:embed="rId3">
            <a:extLst/>
          </a:blip>
          <a:stretch>
            <a:fillRect/>
          </a:stretch>
        </p:blipFill>
        <p:spPr>
          <a:xfrm>
            <a:off x="724399" y="0"/>
            <a:ext cx="7695203" cy="6858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